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0" r:id="rId1"/>
  </p:sldMasterIdLst>
  <p:notesMasterIdLst>
    <p:notesMasterId r:id="rId32"/>
  </p:notesMasterIdLst>
  <p:sldIdLst>
    <p:sldId id="256" r:id="rId2"/>
    <p:sldId id="325" r:id="rId3"/>
    <p:sldId id="353" r:id="rId4"/>
    <p:sldId id="314" r:id="rId5"/>
    <p:sldId id="326" r:id="rId6"/>
    <p:sldId id="317" r:id="rId7"/>
    <p:sldId id="318" r:id="rId8"/>
    <p:sldId id="324" r:id="rId9"/>
    <p:sldId id="320" r:id="rId10"/>
    <p:sldId id="340" r:id="rId11"/>
    <p:sldId id="327" r:id="rId12"/>
    <p:sldId id="354" r:id="rId13"/>
    <p:sldId id="362" r:id="rId14"/>
    <p:sldId id="345" r:id="rId15"/>
    <p:sldId id="342" r:id="rId16"/>
    <p:sldId id="328" r:id="rId17"/>
    <p:sldId id="343" r:id="rId18"/>
    <p:sldId id="355" r:id="rId19"/>
    <p:sldId id="346" r:id="rId20"/>
    <p:sldId id="347" r:id="rId21"/>
    <p:sldId id="358" r:id="rId22"/>
    <p:sldId id="359" r:id="rId23"/>
    <p:sldId id="360" r:id="rId24"/>
    <p:sldId id="361" r:id="rId25"/>
    <p:sldId id="356" r:id="rId26"/>
    <p:sldId id="352" r:id="rId27"/>
    <p:sldId id="344" r:id="rId28"/>
    <p:sldId id="350" r:id="rId29"/>
    <p:sldId id="357" r:id="rId30"/>
    <p:sldId id="322" r:id="rId31"/>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54" autoAdjust="0"/>
    <p:restoredTop sz="92120" autoAdjust="0"/>
  </p:normalViewPr>
  <p:slideViewPr>
    <p:cSldViewPr snapToGrid="0">
      <p:cViewPr varScale="1">
        <p:scale>
          <a:sx n="261" d="100"/>
          <a:sy n="261" d="100"/>
        </p:scale>
        <p:origin x="232" y="4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40" d="100"/>
        <a:sy n="140" d="100"/>
      </p:scale>
      <p:origin x="0" y="-11220"/>
    </p:cViewPr>
  </p:sorterViewPr>
  <p:notesViewPr>
    <p:cSldViewPr snapToGrid="0">
      <p:cViewPr>
        <p:scale>
          <a:sx n="168" d="100"/>
          <a:sy n="168" d="100"/>
        </p:scale>
        <p:origin x="1920" y="-24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520C0B4-D2F5-4656-8704-1677BB65823C}" type="datetimeFigureOut">
              <a:rPr lang="en-US" smtClean="0"/>
              <a:t>12/6/22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4271CEC-B935-434B-90AB-3ADDF2ABF275}" type="slidenum">
              <a:rPr lang="en-US" smtClean="0"/>
              <a:t>‹#›</a:t>
            </a:fld>
            <a:endParaRPr lang="en-US"/>
          </a:p>
        </p:txBody>
      </p:sp>
    </p:spTree>
    <p:extLst>
      <p:ext uri="{BB962C8B-B14F-4D97-AF65-F5344CB8AC3E}">
        <p14:creationId xmlns:p14="http://schemas.microsoft.com/office/powerpoint/2010/main" val="2577319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271CEC-B935-434B-90AB-3ADDF2ABF275}" type="slidenum">
              <a:rPr lang="en-US" smtClean="0"/>
              <a:t>1</a:t>
            </a:fld>
            <a:endParaRPr lang="en-US"/>
          </a:p>
        </p:txBody>
      </p:sp>
    </p:spTree>
    <p:extLst>
      <p:ext uri="{BB962C8B-B14F-4D97-AF65-F5344CB8AC3E}">
        <p14:creationId xmlns:p14="http://schemas.microsoft.com/office/powerpoint/2010/main" val="2600082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10</a:t>
            </a:fld>
            <a:endParaRPr lang="en-US"/>
          </a:p>
        </p:txBody>
      </p:sp>
    </p:spTree>
    <p:extLst>
      <p:ext uri="{BB962C8B-B14F-4D97-AF65-F5344CB8AC3E}">
        <p14:creationId xmlns:p14="http://schemas.microsoft.com/office/powerpoint/2010/main" val="335339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11</a:t>
            </a:fld>
            <a:endParaRPr lang="en-US"/>
          </a:p>
        </p:txBody>
      </p:sp>
    </p:spTree>
    <p:extLst>
      <p:ext uri="{BB962C8B-B14F-4D97-AF65-F5344CB8AC3E}">
        <p14:creationId xmlns:p14="http://schemas.microsoft.com/office/powerpoint/2010/main" val="2481081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271CEC-B935-434B-90AB-3ADDF2ABF275}" type="slidenum">
              <a:rPr lang="en-US" smtClean="0"/>
              <a:t>12</a:t>
            </a:fld>
            <a:endParaRPr lang="en-US"/>
          </a:p>
        </p:txBody>
      </p:sp>
    </p:spTree>
    <p:extLst>
      <p:ext uri="{BB962C8B-B14F-4D97-AF65-F5344CB8AC3E}">
        <p14:creationId xmlns:p14="http://schemas.microsoft.com/office/powerpoint/2010/main" val="4170012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13</a:t>
            </a:fld>
            <a:endParaRPr lang="en-US"/>
          </a:p>
        </p:txBody>
      </p:sp>
    </p:spTree>
    <p:extLst>
      <p:ext uri="{BB962C8B-B14F-4D97-AF65-F5344CB8AC3E}">
        <p14:creationId xmlns:p14="http://schemas.microsoft.com/office/powerpoint/2010/main" val="2808919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14</a:t>
            </a:fld>
            <a:endParaRPr lang="en-US"/>
          </a:p>
        </p:txBody>
      </p:sp>
    </p:spTree>
    <p:extLst>
      <p:ext uri="{BB962C8B-B14F-4D97-AF65-F5344CB8AC3E}">
        <p14:creationId xmlns:p14="http://schemas.microsoft.com/office/powerpoint/2010/main" val="3912484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15</a:t>
            </a:fld>
            <a:endParaRPr lang="en-US"/>
          </a:p>
        </p:txBody>
      </p:sp>
    </p:spTree>
    <p:extLst>
      <p:ext uri="{BB962C8B-B14F-4D97-AF65-F5344CB8AC3E}">
        <p14:creationId xmlns:p14="http://schemas.microsoft.com/office/powerpoint/2010/main" val="710492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16</a:t>
            </a:fld>
            <a:endParaRPr lang="en-US"/>
          </a:p>
        </p:txBody>
      </p:sp>
    </p:spTree>
    <p:extLst>
      <p:ext uri="{BB962C8B-B14F-4D97-AF65-F5344CB8AC3E}">
        <p14:creationId xmlns:p14="http://schemas.microsoft.com/office/powerpoint/2010/main" val="1322985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17</a:t>
            </a:fld>
            <a:endParaRPr lang="en-US"/>
          </a:p>
        </p:txBody>
      </p:sp>
    </p:spTree>
    <p:extLst>
      <p:ext uri="{BB962C8B-B14F-4D97-AF65-F5344CB8AC3E}">
        <p14:creationId xmlns:p14="http://schemas.microsoft.com/office/powerpoint/2010/main" val="2609985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271CEC-B935-434B-90AB-3ADDF2ABF275}" type="slidenum">
              <a:rPr lang="en-US" smtClean="0"/>
              <a:t>18</a:t>
            </a:fld>
            <a:endParaRPr lang="en-US"/>
          </a:p>
        </p:txBody>
      </p:sp>
    </p:spTree>
    <p:extLst>
      <p:ext uri="{BB962C8B-B14F-4D97-AF65-F5344CB8AC3E}">
        <p14:creationId xmlns:p14="http://schemas.microsoft.com/office/powerpoint/2010/main" val="2188038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19</a:t>
            </a:fld>
            <a:endParaRPr lang="en-US"/>
          </a:p>
        </p:txBody>
      </p:sp>
    </p:spTree>
    <p:extLst>
      <p:ext uri="{BB962C8B-B14F-4D97-AF65-F5344CB8AC3E}">
        <p14:creationId xmlns:p14="http://schemas.microsoft.com/office/powerpoint/2010/main" val="134024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2</a:t>
            </a:fld>
            <a:endParaRPr lang="en-US"/>
          </a:p>
        </p:txBody>
      </p:sp>
    </p:spTree>
    <p:extLst>
      <p:ext uri="{BB962C8B-B14F-4D97-AF65-F5344CB8AC3E}">
        <p14:creationId xmlns:p14="http://schemas.microsoft.com/office/powerpoint/2010/main" val="80050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20</a:t>
            </a:fld>
            <a:endParaRPr lang="en-US"/>
          </a:p>
        </p:txBody>
      </p:sp>
    </p:spTree>
    <p:extLst>
      <p:ext uri="{BB962C8B-B14F-4D97-AF65-F5344CB8AC3E}">
        <p14:creationId xmlns:p14="http://schemas.microsoft.com/office/powerpoint/2010/main" val="1151930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21</a:t>
            </a:fld>
            <a:endParaRPr lang="en-US"/>
          </a:p>
        </p:txBody>
      </p:sp>
    </p:spTree>
    <p:extLst>
      <p:ext uri="{BB962C8B-B14F-4D97-AF65-F5344CB8AC3E}">
        <p14:creationId xmlns:p14="http://schemas.microsoft.com/office/powerpoint/2010/main" val="3631893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22</a:t>
            </a:fld>
            <a:endParaRPr lang="en-US"/>
          </a:p>
        </p:txBody>
      </p:sp>
    </p:spTree>
    <p:extLst>
      <p:ext uri="{BB962C8B-B14F-4D97-AF65-F5344CB8AC3E}">
        <p14:creationId xmlns:p14="http://schemas.microsoft.com/office/powerpoint/2010/main" val="3727931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23</a:t>
            </a:fld>
            <a:endParaRPr lang="en-US"/>
          </a:p>
        </p:txBody>
      </p:sp>
    </p:spTree>
    <p:extLst>
      <p:ext uri="{BB962C8B-B14F-4D97-AF65-F5344CB8AC3E}">
        <p14:creationId xmlns:p14="http://schemas.microsoft.com/office/powerpoint/2010/main" val="4163561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24</a:t>
            </a:fld>
            <a:endParaRPr lang="en-US"/>
          </a:p>
        </p:txBody>
      </p:sp>
    </p:spTree>
    <p:extLst>
      <p:ext uri="{BB962C8B-B14F-4D97-AF65-F5344CB8AC3E}">
        <p14:creationId xmlns:p14="http://schemas.microsoft.com/office/powerpoint/2010/main" val="2651545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271CEC-B935-434B-90AB-3ADDF2ABF275}" type="slidenum">
              <a:rPr lang="en-US" smtClean="0"/>
              <a:t>25</a:t>
            </a:fld>
            <a:endParaRPr lang="en-US"/>
          </a:p>
        </p:txBody>
      </p:sp>
    </p:spTree>
    <p:extLst>
      <p:ext uri="{BB962C8B-B14F-4D97-AF65-F5344CB8AC3E}">
        <p14:creationId xmlns:p14="http://schemas.microsoft.com/office/powerpoint/2010/main" val="569214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26</a:t>
            </a:fld>
            <a:endParaRPr lang="en-US"/>
          </a:p>
        </p:txBody>
      </p:sp>
    </p:spTree>
    <p:extLst>
      <p:ext uri="{BB962C8B-B14F-4D97-AF65-F5344CB8AC3E}">
        <p14:creationId xmlns:p14="http://schemas.microsoft.com/office/powerpoint/2010/main" val="2180754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27</a:t>
            </a:fld>
            <a:endParaRPr lang="en-US"/>
          </a:p>
        </p:txBody>
      </p:sp>
    </p:spTree>
    <p:extLst>
      <p:ext uri="{BB962C8B-B14F-4D97-AF65-F5344CB8AC3E}">
        <p14:creationId xmlns:p14="http://schemas.microsoft.com/office/powerpoint/2010/main" val="2598152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28</a:t>
            </a:fld>
            <a:endParaRPr lang="en-US"/>
          </a:p>
        </p:txBody>
      </p:sp>
    </p:spTree>
    <p:extLst>
      <p:ext uri="{BB962C8B-B14F-4D97-AF65-F5344CB8AC3E}">
        <p14:creationId xmlns:p14="http://schemas.microsoft.com/office/powerpoint/2010/main" val="1279169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29</a:t>
            </a:fld>
            <a:endParaRPr lang="en-US"/>
          </a:p>
        </p:txBody>
      </p:sp>
    </p:spTree>
    <p:extLst>
      <p:ext uri="{BB962C8B-B14F-4D97-AF65-F5344CB8AC3E}">
        <p14:creationId xmlns:p14="http://schemas.microsoft.com/office/powerpoint/2010/main" val="717632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271CEC-B935-434B-90AB-3ADDF2ABF275}" type="slidenum">
              <a:rPr lang="en-US" smtClean="0"/>
              <a:t>3</a:t>
            </a:fld>
            <a:endParaRPr lang="en-US"/>
          </a:p>
        </p:txBody>
      </p:sp>
    </p:spTree>
    <p:extLst>
      <p:ext uri="{BB962C8B-B14F-4D97-AF65-F5344CB8AC3E}">
        <p14:creationId xmlns:p14="http://schemas.microsoft.com/office/powerpoint/2010/main" val="3501908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30</a:t>
            </a:fld>
            <a:endParaRPr lang="en-US"/>
          </a:p>
        </p:txBody>
      </p:sp>
    </p:spTree>
    <p:extLst>
      <p:ext uri="{BB962C8B-B14F-4D97-AF65-F5344CB8AC3E}">
        <p14:creationId xmlns:p14="http://schemas.microsoft.com/office/powerpoint/2010/main" val="3290548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4</a:t>
            </a:fld>
            <a:endParaRPr lang="en-US"/>
          </a:p>
        </p:txBody>
      </p:sp>
    </p:spTree>
    <p:extLst>
      <p:ext uri="{BB962C8B-B14F-4D97-AF65-F5344CB8AC3E}">
        <p14:creationId xmlns:p14="http://schemas.microsoft.com/office/powerpoint/2010/main" val="751387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5</a:t>
            </a:fld>
            <a:endParaRPr lang="en-US"/>
          </a:p>
        </p:txBody>
      </p:sp>
    </p:spTree>
    <p:extLst>
      <p:ext uri="{BB962C8B-B14F-4D97-AF65-F5344CB8AC3E}">
        <p14:creationId xmlns:p14="http://schemas.microsoft.com/office/powerpoint/2010/main" val="2004242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6</a:t>
            </a:fld>
            <a:endParaRPr lang="en-US"/>
          </a:p>
        </p:txBody>
      </p:sp>
    </p:spTree>
    <p:extLst>
      <p:ext uri="{BB962C8B-B14F-4D97-AF65-F5344CB8AC3E}">
        <p14:creationId xmlns:p14="http://schemas.microsoft.com/office/powerpoint/2010/main" val="772265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7</a:t>
            </a:fld>
            <a:endParaRPr lang="en-US"/>
          </a:p>
        </p:txBody>
      </p:sp>
    </p:spTree>
    <p:extLst>
      <p:ext uri="{BB962C8B-B14F-4D97-AF65-F5344CB8AC3E}">
        <p14:creationId xmlns:p14="http://schemas.microsoft.com/office/powerpoint/2010/main" val="48920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8</a:t>
            </a:fld>
            <a:endParaRPr lang="en-US"/>
          </a:p>
        </p:txBody>
      </p:sp>
    </p:spTree>
    <p:extLst>
      <p:ext uri="{BB962C8B-B14F-4D97-AF65-F5344CB8AC3E}">
        <p14:creationId xmlns:p14="http://schemas.microsoft.com/office/powerpoint/2010/main" val="1545084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lang="en-US" sz="4400" b="1" dirty="0">
              <a:solidFill>
                <a:srgbClr val="212121"/>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71CEC-B935-434B-90AB-3ADDF2ABF275}" type="slidenum">
              <a:rPr lang="en-US" smtClean="0"/>
              <a:t>9</a:t>
            </a:fld>
            <a:endParaRPr lang="en-US"/>
          </a:p>
        </p:txBody>
      </p:sp>
    </p:spTree>
    <p:extLst>
      <p:ext uri="{BB962C8B-B14F-4D97-AF65-F5344CB8AC3E}">
        <p14:creationId xmlns:p14="http://schemas.microsoft.com/office/powerpoint/2010/main" val="2445951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E0786A-3D3C-4829-BD5D-0F4D61AF4C7D}" type="datetime1">
              <a:rPr lang="en-US" smtClean="0"/>
              <a:t>12/6/22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D1006-6392-487F-B66A-7D5F79019F93}" type="slidenum">
              <a:rPr lang="en-US" smtClean="0"/>
              <a:t>‹#›</a:t>
            </a:fld>
            <a:endParaRPr lang="en-US"/>
          </a:p>
        </p:txBody>
      </p:sp>
    </p:spTree>
    <p:extLst>
      <p:ext uri="{BB962C8B-B14F-4D97-AF65-F5344CB8AC3E}">
        <p14:creationId xmlns:p14="http://schemas.microsoft.com/office/powerpoint/2010/main" val="1035775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3069D5-9920-4C56-8A1E-B7DD25BF7904}" type="datetime1">
              <a:rPr lang="en-US" smtClean="0"/>
              <a:t>12/6/22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D1006-6392-487F-B66A-7D5F79019F93}" type="slidenum">
              <a:rPr lang="en-US" smtClean="0"/>
              <a:t>‹#›</a:t>
            </a:fld>
            <a:endParaRPr lang="en-US"/>
          </a:p>
        </p:txBody>
      </p:sp>
    </p:spTree>
    <p:extLst>
      <p:ext uri="{BB962C8B-B14F-4D97-AF65-F5344CB8AC3E}">
        <p14:creationId xmlns:p14="http://schemas.microsoft.com/office/powerpoint/2010/main" val="279295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7198FB-61EA-4E0C-BE5A-5E7C2AD7554F}" type="datetime1">
              <a:rPr lang="en-US" smtClean="0"/>
              <a:t>12/6/22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D1006-6392-487F-B66A-7D5F79019F93}" type="slidenum">
              <a:rPr lang="en-US" smtClean="0"/>
              <a:t>‹#›</a:t>
            </a:fld>
            <a:endParaRPr lang="en-US"/>
          </a:p>
        </p:txBody>
      </p:sp>
    </p:spTree>
    <p:extLst>
      <p:ext uri="{BB962C8B-B14F-4D97-AF65-F5344CB8AC3E}">
        <p14:creationId xmlns:p14="http://schemas.microsoft.com/office/powerpoint/2010/main" val="1373552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16077" y="184785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73CF37-8AA4-4C6D-9DE0-1008E2ABF7A7}" type="datetime1">
              <a:rPr lang="en-US" smtClean="0"/>
              <a:t>12/6/22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D1006-6392-487F-B66A-7D5F79019F93}" type="slidenum">
              <a:rPr lang="en-US" smtClean="0"/>
              <a:t>‹#›</a:t>
            </a:fld>
            <a:endParaRPr lang="en-US"/>
          </a:p>
        </p:txBody>
      </p:sp>
    </p:spTree>
    <p:extLst>
      <p:ext uri="{BB962C8B-B14F-4D97-AF65-F5344CB8AC3E}">
        <p14:creationId xmlns:p14="http://schemas.microsoft.com/office/powerpoint/2010/main" val="803487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7EB2D8-896B-4ED8-9803-BE8026D2B6C3}" type="datetime1">
              <a:rPr lang="en-US" smtClean="0"/>
              <a:t>12/6/22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D1006-6392-487F-B66A-7D5F79019F93}" type="slidenum">
              <a:rPr lang="en-US" smtClean="0"/>
              <a:t>‹#›</a:t>
            </a:fld>
            <a:endParaRPr lang="en-US"/>
          </a:p>
        </p:txBody>
      </p:sp>
    </p:spTree>
    <p:extLst>
      <p:ext uri="{BB962C8B-B14F-4D97-AF65-F5344CB8AC3E}">
        <p14:creationId xmlns:p14="http://schemas.microsoft.com/office/powerpoint/2010/main" val="3310172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F6B432-E34E-4E13-9F56-FEE1CCA2D50F}" type="datetime1">
              <a:rPr lang="en-US" smtClean="0"/>
              <a:t>12/6/22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0D1006-6392-487F-B66A-7D5F79019F93}" type="slidenum">
              <a:rPr lang="en-US" smtClean="0"/>
              <a:t>‹#›</a:t>
            </a:fld>
            <a:endParaRPr lang="en-US"/>
          </a:p>
        </p:txBody>
      </p:sp>
    </p:spTree>
    <p:extLst>
      <p:ext uri="{BB962C8B-B14F-4D97-AF65-F5344CB8AC3E}">
        <p14:creationId xmlns:p14="http://schemas.microsoft.com/office/powerpoint/2010/main" val="147963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F75034-CA15-4B73-944C-61265502AF1C}" type="datetime1">
              <a:rPr lang="en-US" smtClean="0"/>
              <a:t>12/6/22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0D1006-6392-487F-B66A-7D5F79019F93}" type="slidenum">
              <a:rPr lang="en-US" smtClean="0"/>
              <a:t>‹#›</a:t>
            </a:fld>
            <a:endParaRPr lang="en-US"/>
          </a:p>
        </p:txBody>
      </p:sp>
    </p:spTree>
    <p:extLst>
      <p:ext uri="{BB962C8B-B14F-4D97-AF65-F5344CB8AC3E}">
        <p14:creationId xmlns:p14="http://schemas.microsoft.com/office/powerpoint/2010/main" val="285959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54ABB4-AA4A-4810-9406-59176072A58A}" type="datetime1">
              <a:rPr lang="en-US" smtClean="0"/>
              <a:t>12/6/22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0D1006-6392-487F-B66A-7D5F79019F93}" type="slidenum">
              <a:rPr lang="en-US" smtClean="0"/>
              <a:t>‹#›</a:t>
            </a:fld>
            <a:endParaRPr lang="en-US"/>
          </a:p>
        </p:txBody>
      </p:sp>
    </p:spTree>
    <p:extLst>
      <p:ext uri="{BB962C8B-B14F-4D97-AF65-F5344CB8AC3E}">
        <p14:creationId xmlns:p14="http://schemas.microsoft.com/office/powerpoint/2010/main" val="3573297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8436AE-F372-4891-B6F4-8EF643D54210}" type="datetime1">
              <a:rPr lang="en-US" smtClean="0"/>
              <a:t>12/6/22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0D1006-6392-487F-B66A-7D5F79019F93}" type="slidenum">
              <a:rPr lang="en-US" smtClean="0"/>
              <a:t>‹#›</a:t>
            </a:fld>
            <a:endParaRPr lang="en-US"/>
          </a:p>
        </p:txBody>
      </p:sp>
    </p:spTree>
    <p:extLst>
      <p:ext uri="{BB962C8B-B14F-4D97-AF65-F5344CB8AC3E}">
        <p14:creationId xmlns:p14="http://schemas.microsoft.com/office/powerpoint/2010/main" val="3372568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F6AD2F-D6F3-4216-8861-3A3FF25DAAEC}" type="datetime1">
              <a:rPr lang="en-US" smtClean="0"/>
              <a:t>12/6/22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0D1006-6392-487F-B66A-7D5F79019F93}" type="slidenum">
              <a:rPr lang="en-US" smtClean="0"/>
              <a:t>‹#›</a:t>
            </a:fld>
            <a:endParaRPr lang="en-US"/>
          </a:p>
        </p:txBody>
      </p:sp>
    </p:spTree>
    <p:extLst>
      <p:ext uri="{BB962C8B-B14F-4D97-AF65-F5344CB8AC3E}">
        <p14:creationId xmlns:p14="http://schemas.microsoft.com/office/powerpoint/2010/main" val="2716343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0411A1-DE8B-4C0E-A707-7E7F8A4702A9}" type="datetime1">
              <a:rPr lang="en-US" smtClean="0"/>
              <a:t>12/6/22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0D1006-6392-487F-B66A-7D5F79019F93}" type="slidenum">
              <a:rPr lang="en-US" smtClean="0"/>
              <a:t>‹#›</a:t>
            </a:fld>
            <a:endParaRPr lang="en-US"/>
          </a:p>
        </p:txBody>
      </p:sp>
    </p:spTree>
    <p:extLst>
      <p:ext uri="{BB962C8B-B14F-4D97-AF65-F5344CB8AC3E}">
        <p14:creationId xmlns:p14="http://schemas.microsoft.com/office/powerpoint/2010/main" val="220927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521408-75AB-44B9-B0D2-CB608795B657}" type="datetime1">
              <a:rPr lang="en-US" smtClean="0"/>
              <a:t>12/6/22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D1006-6392-487F-B66A-7D5F79019F93}" type="slidenum">
              <a:rPr lang="en-US" smtClean="0"/>
              <a:t>‹#›</a:t>
            </a:fld>
            <a:endParaRPr lang="en-US"/>
          </a:p>
        </p:txBody>
      </p:sp>
    </p:spTree>
    <p:extLst>
      <p:ext uri="{BB962C8B-B14F-4D97-AF65-F5344CB8AC3E}">
        <p14:creationId xmlns:p14="http://schemas.microsoft.com/office/powerpoint/2010/main" val="381165933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8.png"/><Relationship Id="rId10" Type="http://schemas.openxmlformats.org/officeDocument/2006/relationships/image" Target="../media/image11.jpeg"/><Relationship Id="rId4" Type="http://schemas.openxmlformats.org/officeDocument/2006/relationships/image" Target="../media/image20.jpe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hyperlink" Target="https://www.pims.math.ca/"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quantumalgorithms.ca" TargetMode="External"/><Relationship Id="rId4" Type="http://schemas.openxmlformats.org/officeDocument/2006/relationships/hyperlink" Target="mailto:contact@bcqai.c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mailto:louise.turner@bcqai.ca"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709A97-97E0-46C1-A505-EF7CB6FF2EF4}"/>
              </a:ext>
            </a:extLst>
          </p:cNvPr>
          <p:cNvSpPr>
            <a:spLocks noGrp="1"/>
          </p:cNvSpPr>
          <p:nvPr>
            <p:ph type="ctrTitle"/>
          </p:nvPr>
        </p:nvSpPr>
        <p:spPr>
          <a:xfrm>
            <a:off x="1127208" y="857251"/>
            <a:ext cx="4747280" cy="3098061"/>
          </a:xfrm>
        </p:spPr>
        <p:txBody>
          <a:bodyPr anchor="b">
            <a:normAutofit/>
          </a:bodyPr>
          <a:lstStyle/>
          <a:p>
            <a:pPr algn="l"/>
            <a:r>
              <a:rPr lang="en-US" sz="4800" b="1" dirty="0">
                <a:solidFill>
                  <a:srgbClr val="FFFFFF"/>
                </a:solidFill>
              </a:rPr>
              <a:t>Quantum Algorithms Institute</a:t>
            </a:r>
            <a:br>
              <a:rPr lang="en-US" sz="4800" b="1" dirty="0">
                <a:solidFill>
                  <a:srgbClr val="FFFFFF"/>
                </a:solidFill>
              </a:rPr>
            </a:br>
            <a:endParaRPr lang="en-US" sz="4800" b="1" dirty="0">
              <a:solidFill>
                <a:srgbClr val="FFFFFF"/>
              </a:solidFill>
            </a:endParaRPr>
          </a:p>
        </p:txBody>
      </p:sp>
      <p:sp>
        <p:nvSpPr>
          <p:cNvPr id="44" name="Rectangle 43">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Picture 2">
            <a:extLst>
              <a:ext uri="{FF2B5EF4-FFF2-40B4-BE49-F238E27FC236}">
                <a16:creationId xmlns:a16="http://schemas.microsoft.com/office/drawing/2014/main" id="{164781D9-2702-498B-9FFE-DD6CA17711F3}"/>
              </a:ext>
            </a:extLst>
          </p:cNvPr>
          <p:cNvPicPr>
            <a:picLocks noChangeAspect="1"/>
          </p:cNvPicPr>
          <p:nvPr/>
        </p:nvPicPr>
        <p:blipFill>
          <a:blip r:embed="rId3"/>
          <a:stretch>
            <a:fillRect/>
          </a:stretch>
        </p:blipFill>
        <p:spPr>
          <a:xfrm>
            <a:off x="6920559" y="2627982"/>
            <a:ext cx="3737164" cy="1616323"/>
          </a:xfrm>
          <a:prstGeom prst="rect">
            <a:avLst/>
          </a:prstGeom>
        </p:spPr>
      </p:pic>
    </p:spTree>
    <p:extLst>
      <p:ext uri="{BB962C8B-B14F-4D97-AF65-F5344CB8AC3E}">
        <p14:creationId xmlns:p14="http://schemas.microsoft.com/office/powerpoint/2010/main" val="694061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373389" y="307103"/>
            <a:ext cx="9895951" cy="1033669"/>
          </a:xfrm>
        </p:spPr>
        <p:txBody>
          <a:bodyPr>
            <a:normAutofit/>
          </a:bodyPr>
          <a:lstStyle/>
          <a:p>
            <a:r>
              <a:rPr lang="en-US" sz="4000" b="1" dirty="0">
                <a:solidFill>
                  <a:srgbClr val="FFFFFF"/>
                </a:solidFill>
              </a:rPr>
              <a:t>Growing and Feeding Talent II</a:t>
            </a:r>
          </a:p>
        </p:txBody>
      </p:sp>
      <p:sp>
        <p:nvSpPr>
          <p:cNvPr id="3" name="Content Placeholder 2">
            <a:extLst>
              <a:ext uri="{FF2B5EF4-FFF2-40B4-BE49-F238E27FC236}">
                <a16:creationId xmlns:a16="http://schemas.microsoft.com/office/drawing/2014/main" id="{595C4103-0301-49C8-A592-A0D51DF894A0}"/>
              </a:ext>
            </a:extLst>
          </p:cNvPr>
          <p:cNvSpPr>
            <a:spLocks noGrp="1"/>
          </p:cNvSpPr>
          <p:nvPr>
            <p:ph idx="1"/>
          </p:nvPr>
        </p:nvSpPr>
        <p:spPr>
          <a:xfrm>
            <a:off x="291330" y="1964449"/>
            <a:ext cx="7570743" cy="1464551"/>
          </a:xfrm>
        </p:spPr>
        <p:txBody>
          <a:bodyPr anchor="ctr">
            <a:normAutofit/>
          </a:bodyPr>
          <a:lstStyle/>
          <a:p>
            <a:pPr marL="0" lvl="1" indent="0">
              <a:spcBef>
                <a:spcPts val="1000"/>
              </a:spcBef>
              <a:buNone/>
            </a:pPr>
            <a:r>
              <a:rPr lang="en-US" sz="3200" dirty="0">
                <a:cs typeface="Times New Roman" panose="02020603050405020304" pitchFamily="18" charset="0"/>
              </a:rPr>
              <a:t>Education &amp; training for two priority groups</a:t>
            </a:r>
            <a:r>
              <a:rPr lang="en-US" sz="2400" dirty="0">
                <a:cs typeface="Times New Roman" panose="02020603050405020304" pitchFamily="18" charset="0"/>
              </a:rPr>
              <a:t>	</a:t>
            </a:r>
          </a:p>
          <a:p>
            <a:pPr marL="0" lvl="1" indent="0">
              <a:spcBef>
                <a:spcPts val="1000"/>
              </a:spcBef>
              <a:buNone/>
            </a:pPr>
            <a:r>
              <a:rPr lang="en-US" dirty="0">
                <a:cs typeface="Times New Roman" panose="02020603050405020304" pitchFamily="18" charset="0"/>
              </a:rPr>
              <a:t>2.  “</a:t>
            </a:r>
            <a:r>
              <a:rPr lang="en-US" sz="2800" dirty="0">
                <a:cs typeface="Times New Roman" panose="02020603050405020304" pitchFamily="18" charset="0"/>
              </a:rPr>
              <a:t>Quantum Proximate” grads &amp; post grads </a:t>
            </a: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3"/>
          <a:stretch>
            <a:fillRect/>
          </a:stretch>
        </p:blipFill>
        <p:spPr>
          <a:xfrm>
            <a:off x="9566902" y="5827728"/>
            <a:ext cx="2916201" cy="1258737"/>
          </a:xfrm>
          <a:prstGeom prst="rect">
            <a:avLst/>
          </a:prstGeom>
          <a:ln w="12700">
            <a:miter lim="400000"/>
          </a:ln>
        </p:spPr>
      </p:pic>
      <p:pic>
        <p:nvPicPr>
          <p:cNvPr id="4" name="Picture 3">
            <a:extLst>
              <a:ext uri="{FF2B5EF4-FFF2-40B4-BE49-F238E27FC236}">
                <a16:creationId xmlns:a16="http://schemas.microsoft.com/office/drawing/2014/main" id="{20D54F95-58D6-B829-8E0D-35513337D9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400" y="2622492"/>
            <a:ext cx="3498744" cy="2332496"/>
          </a:xfrm>
          <a:prstGeom prst="rect">
            <a:avLst/>
          </a:prstGeom>
        </p:spPr>
      </p:pic>
      <p:sp>
        <p:nvSpPr>
          <p:cNvPr id="5" name="TextBox 4">
            <a:extLst>
              <a:ext uri="{FF2B5EF4-FFF2-40B4-BE49-F238E27FC236}">
                <a16:creationId xmlns:a16="http://schemas.microsoft.com/office/drawing/2014/main" id="{8E372182-F6C5-3A55-3956-338E051DB204}"/>
              </a:ext>
            </a:extLst>
          </p:cNvPr>
          <p:cNvSpPr txBox="1"/>
          <p:nvPr/>
        </p:nvSpPr>
        <p:spPr>
          <a:xfrm>
            <a:off x="3769322" y="3429000"/>
            <a:ext cx="3498744" cy="1641475"/>
          </a:xfrm>
          <a:prstGeom prst="rect">
            <a:avLst/>
          </a:prstGeom>
          <a:noFill/>
        </p:spPr>
        <p:txBody>
          <a:bodyPr wrap="square" rtlCol="0">
            <a:spAutoFit/>
          </a:bodyPr>
          <a:lstStyle/>
          <a:p>
            <a:pPr lvl="1" indent="-457200">
              <a:spcBef>
                <a:spcPts val="1000"/>
              </a:spcBef>
              <a:buFont typeface="Arial" panose="020B0604020202020204" pitchFamily="34" charset="0"/>
              <a:buChar char="•"/>
            </a:pPr>
            <a:r>
              <a:rPr lang="en-US" sz="2800" dirty="0">
                <a:cs typeface="Times New Roman" panose="02020603050405020304" pitchFamily="18" charset="0"/>
              </a:rPr>
              <a:t>Biochemistry</a:t>
            </a:r>
          </a:p>
          <a:p>
            <a:pPr lvl="1" indent="-457200">
              <a:spcBef>
                <a:spcPts val="1000"/>
              </a:spcBef>
              <a:buFont typeface="Arial" panose="020B0604020202020204" pitchFamily="34" charset="0"/>
              <a:buChar char="•"/>
            </a:pPr>
            <a:r>
              <a:rPr lang="en-US" sz="2800" dirty="0">
                <a:cs typeface="Times New Roman" panose="02020603050405020304" pitchFamily="18" charset="0"/>
              </a:rPr>
              <a:t>Computer Science</a:t>
            </a:r>
          </a:p>
          <a:p>
            <a:pPr lvl="1" indent="-457200">
              <a:spcBef>
                <a:spcPts val="1000"/>
              </a:spcBef>
              <a:buFont typeface="Arial" panose="020B0604020202020204" pitchFamily="34" charset="0"/>
              <a:buChar char="•"/>
            </a:pPr>
            <a:r>
              <a:rPr lang="en-US" sz="2800" dirty="0">
                <a:cs typeface="Times New Roman" panose="02020603050405020304" pitchFamily="18" charset="0"/>
              </a:rPr>
              <a:t>Engineering</a:t>
            </a:r>
            <a:endParaRPr lang="en-US" sz="2800" dirty="0"/>
          </a:p>
        </p:txBody>
      </p:sp>
      <p:sp>
        <p:nvSpPr>
          <p:cNvPr id="6" name="TextBox 5">
            <a:extLst>
              <a:ext uri="{FF2B5EF4-FFF2-40B4-BE49-F238E27FC236}">
                <a16:creationId xmlns:a16="http://schemas.microsoft.com/office/drawing/2014/main" id="{30429527-E2C5-8603-A185-F498F64D6751}"/>
              </a:ext>
            </a:extLst>
          </p:cNvPr>
          <p:cNvSpPr txBox="1"/>
          <p:nvPr/>
        </p:nvSpPr>
        <p:spPr>
          <a:xfrm>
            <a:off x="140796" y="3429000"/>
            <a:ext cx="3230365" cy="2200602"/>
          </a:xfrm>
          <a:prstGeom prst="rect">
            <a:avLst/>
          </a:prstGeom>
          <a:noFill/>
        </p:spPr>
        <p:txBody>
          <a:bodyPr wrap="square" rtlCol="0">
            <a:spAutoFit/>
          </a:bodyPr>
          <a:lstStyle/>
          <a:p>
            <a:pPr lvl="2" indent="-457200">
              <a:spcBef>
                <a:spcPts val="1000"/>
              </a:spcBef>
              <a:buFont typeface="Arial" panose="020B0604020202020204" pitchFamily="34" charset="0"/>
              <a:buChar char="•"/>
            </a:pPr>
            <a:r>
              <a:rPr lang="en-US" sz="2800" dirty="0">
                <a:cs typeface="Times New Roman" panose="02020603050405020304" pitchFamily="18" charset="0"/>
              </a:rPr>
              <a:t>Math</a:t>
            </a:r>
          </a:p>
          <a:p>
            <a:pPr lvl="2" indent="-457200">
              <a:spcBef>
                <a:spcPts val="1000"/>
              </a:spcBef>
              <a:buFont typeface="Arial" panose="020B0604020202020204" pitchFamily="34" charset="0"/>
              <a:buChar char="•"/>
            </a:pPr>
            <a:r>
              <a:rPr lang="en-US" sz="2800" dirty="0">
                <a:cs typeface="Times New Roman" panose="02020603050405020304" pitchFamily="18" charset="0"/>
              </a:rPr>
              <a:t>Stats</a:t>
            </a:r>
          </a:p>
          <a:p>
            <a:pPr lvl="2" indent="-457200">
              <a:spcBef>
                <a:spcPts val="1000"/>
              </a:spcBef>
              <a:buFont typeface="Arial" panose="020B0604020202020204" pitchFamily="34" charset="0"/>
              <a:buChar char="•"/>
            </a:pPr>
            <a:r>
              <a:rPr lang="en-US" sz="2800" dirty="0">
                <a:cs typeface="Times New Roman" panose="02020603050405020304" pitchFamily="18" charset="0"/>
              </a:rPr>
              <a:t>Physics</a:t>
            </a:r>
          </a:p>
          <a:p>
            <a:pPr lvl="2" indent="-457200">
              <a:spcBef>
                <a:spcPts val="1000"/>
              </a:spcBef>
              <a:buFont typeface="Arial" panose="020B0604020202020204" pitchFamily="34" charset="0"/>
              <a:buChar char="•"/>
            </a:pPr>
            <a:r>
              <a:rPr lang="en-US" sz="2800" dirty="0">
                <a:cs typeface="Times New Roman" panose="02020603050405020304" pitchFamily="18" charset="0"/>
              </a:rPr>
              <a:t>Chemistry</a:t>
            </a:r>
            <a:endParaRPr lang="en-US" sz="3200" dirty="0">
              <a:cs typeface="Times New Roman" panose="02020603050405020304" pitchFamily="18" charset="0"/>
            </a:endParaRPr>
          </a:p>
        </p:txBody>
      </p:sp>
    </p:spTree>
    <p:extLst>
      <p:ext uri="{BB962C8B-B14F-4D97-AF65-F5344CB8AC3E}">
        <p14:creationId xmlns:p14="http://schemas.microsoft.com/office/powerpoint/2010/main" val="1866504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373389" y="307103"/>
            <a:ext cx="9895951" cy="1033669"/>
          </a:xfrm>
        </p:spPr>
        <p:txBody>
          <a:bodyPr>
            <a:normAutofit/>
          </a:bodyPr>
          <a:lstStyle/>
          <a:p>
            <a:r>
              <a:rPr lang="en-US" sz="4000" b="1" dirty="0">
                <a:solidFill>
                  <a:srgbClr val="FFFFFF"/>
                </a:solidFill>
              </a:rPr>
              <a:t>Ecosystem Hum</a:t>
            </a:r>
          </a:p>
        </p:txBody>
      </p:sp>
      <p:sp>
        <p:nvSpPr>
          <p:cNvPr id="3" name="Content Placeholder 2">
            <a:extLst>
              <a:ext uri="{FF2B5EF4-FFF2-40B4-BE49-F238E27FC236}">
                <a16:creationId xmlns:a16="http://schemas.microsoft.com/office/drawing/2014/main" id="{595C4103-0301-49C8-A592-A0D51DF894A0}"/>
              </a:ext>
            </a:extLst>
          </p:cNvPr>
          <p:cNvSpPr>
            <a:spLocks noGrp="1"/>
          </p:cNvSpPr>
          <p:nvPr>
            <p:ph idx="1"/>
          </p:nvPr>
        </p:nvSpPr>
        <p:spPr>
          <a:xfrm>
            <a:off x="4304581" y="2067708"/>
            <a:ext cx="7570743" cy="4060177"/>
          </a:xfrm>
        </p:spPr>
        <p:txBody>
          <a:bodyPr anchor="ctr">
            <a:normAutofit/>
          </a:bodyPr>
          <a:lstStyle/>
          <a:p>
            <a:pPr marL="0" lvl="1" indent="0">
              <a:spcBef>
                <a:spcPts val="1000"/>
              </a:spcBef>
              <a:buNone/>
            </a:pPr>
            <a:r>
              <a:rPr lang="en-US" dirty="0">
                <a:cs typeface="Times New Roman" panose="02020603050405020304" pitchFamily="18" charset="0"/>
              </a:rPr>
              <a:t>QAI as…</a:t>
            </a:r>
          </a:p>
          <a:p>
            <a:pPr marL="228600" lvl="1">
              <a:spcBef>
                <a:spcPts val="1000"/>
              </a:spcBef>
            </a:pPr>
            <a:r>
              <a:rPr lang="en-US" dirty="0">
                <a:cs typeface="Times New Roman" panose="02020603050405020304" pitchFamily="18" charset="0"/>
              </a:rPr>
              <a:t>A physical hub for quantum activities, events and programs</a:t>
            </a:r>
          </a:p>
          <a:p>
            <a:pPr marL="228600" lvl="1">
              <a:spcBef>
                <a:spcPts val="1000"/>
              </a:spcBef>
            </a:pPr>
            <a:r>
              <a:rPr lang="en-US" dirty="0">
                <a:cs typeface="Times New Roman" panose="02020603050405020304" pitchFamily="18" charset="0"/>
              </a:rPr>
              <a:t>An online resource to access quantum materials and expertise</a:t>
            </a:r>
          </a:p>
          <a:p>
            <a:pPr marL="228600" lvl="1">
              <a:spcBef>
                <a:spcPts val="1000"/>
              </a:spcBef>
            </a:pPr>
            <a:r>
              <a:rPr lang="en-US" dirty="0">
                <a:cs typeface="Times New Roman" panose="02020603050405020304" pitchFamily="18" charset="0"/>
              </a:rPr>
              <a:t>A facilitator for quantum projects and applied research</a:t>
            </a:r>
          </a:p>
          <a:p>
            <a:pPr marL="228600" lvl="1">
              <a:spcBef>
                <a:spcPts val="1000"/>
              </a:spcBef>
            </a:pPr>
            <a:r>
              <a:rPr lang="en-US" dirty="0">
                <a:cs typeface="Times New Roman" panose="02020603050405020304" pitchFamily="18" charset="0"/>
              </a:rPr>
              <a:t>A location for BC’s quantum community to gain access to quantum computers &amp; hardware</a:t>
            </a:r>
          </a:p>
          <a:p>
            <a:pPr marL="228600" lvl="1">
              <a:spcBef>
                <a:spcPts val="1000"/>
              </a:spcBef>
            </a:pPr>
            <a:r>
              <a:rPr lang="en-US" dirty="0">
                <a:cs typeface="Times New Roman" panose="02020603050405020304" pitchFamily="18" charset="0"/>
              </a:rPr>
              <a:t>A sponsor and supporter of quantum events</a:t>
            </a: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3"/>
          <a:stretch>
            <a:fillRect/>
          </a:stretch>
        </p:blipFill>
        <p:spPr>
          <a:xfrm>
            <a:off x="9566902" y="5827728"/>
            <a:ext cx="2916201" cy="1258737"/>
          </a:xfrm>
          <a:prstGeom prst="rect">
            <a:avLst/>
          </a:prstGeom>
          <a:ln w="12700">
            <a:miter lim="400000"/>
          </a:ln>
        </p:spPr>
      </p:pic>
      <p:pic>
        <p:nvPicPr>
          <p:cNvPr id="5" name="Picture 4">
            <a:extLst>
              <a:ext uri="{FF2B5EF4-FFF2-40B4-BE49-F238E27FC236}">
                <a16:creationId xmlns:a16="http://schemas.microsoft.com/office/drawing/2014/main" id="{F83C4D62-1BBA-6EA0-120F-998AF08DD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676" y="2994988"/>
            <a:ext cx="3671229" cy="2447486"/>
          </a:xfrm>
          <a:prstGeom prst="rect">
            <a:avLst/>
          </a:prstGeom>
        </p:spPr>
      </p:pic>
    </p:spTree>
    <p:extLst>
      <p:ext uri="{BB962C8B-B14F-4D97-AF65-F5344CB8AC3E}">
        <p14:creationId xmlns:p14="http://schemas.microsoft.com/office/powerpoint/2010/main" val="2481901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709A97-97E0-46C1-A505-EF7CB6FF2EF4}"/>
              </a:ext>
            </a:extLst>
          </p:cNvPr>
          <p:cNvSpPr>
            <a:spLocks noGrp="1"/>
          </p:cNvSpPr>
          <p:nvPr>
            <p:ph type="ctrTitle"/>
          </p:nvPr>
        </p:nvSpPr>
        <p:spPr>
          <a:xfrm>
            <a:off x="1127208" y="857251"/>
            <a:ext cx="4747280" cy="3098061"/>
          </a:xfrm>
        </p:spPr>
        <p:txBody>
          <a:bodyPr anchor="ctr">
            <a:normAutofit/>
          </a:bodyPr>
          <a:lstStyle/>
          <a:p>
            <a:pPr algn="l"/>
            <a:r>
              <a:rPr lang="en-US" sz="4800" b="1" dirty="0">
                <a:solidFill>
                  <a:srgbClr val="FFFFFF"/>
                </a:solidFill>
              </a:rPr>
              <a:t>About Quantum Computing</a:t>
            </a:r>
          </a:p>
        </p:txBody>
      </p:sp>
      <p:sp>
        <p:nvSpPr>
          <p:cNvPr id="44" name="Rectangle 43">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Picture 2">
            <a:extLst>
              <a:ext uri="{FF2B5EF4-FFF2-40B4-BE49-F238E27FC236}">
                <a16:creationId xmlns:a16="http://schemas.microsoft.com/office/drawing/2014/main" id="{164781D9-2702-498B-9FFE-DD6CA17711F3}"/>
              </a:ext>
            </a:extLst>
          </p:cNvPr>
          <p:cNvPicPr>
            <a:picLocks noChangeAspect="1"/>
          </p:cNvPicPr>
          <p:nvPr/>
        </p:nvPicPr>
        <p:blipFill>
          <a:blip r:embed="rId3"/>
          <a:stretch>
            <a:fillRect/>
          </a:stretch>
        </p:blipFill>
        <p:spPr>
          <a:xfrm>
            <a:off x="6920559" y="2627982"/>
            <a:ext cx="3737164" cy="1616323"/>
          </a:xfrm>
          <a:prstGeom prst="rect">
            <a:avLst/>
          </a:prstGeom>
        </p:spPr>
      </p:pic>
    </p:spTree>
    <p:extLst>
      <p:ext uri="{BB962C8B-B14F-4D97-AF65-F5344CB8AC3E}">
        <p14:creationId xmlns:p14="http://schemas.microsoft.com/office/powerpoint/2010/main" val="3061176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373389" y="307103"/>
            <a:ext cx="9895951" cy="1033669"/>
          </a:xfrm>
        </p:spPr>
        <p:txBody>
          <a:bodyPr>
            <a:normAutofit/>
          </a:bodyPr>
          <a:lstStyle/>
          <a:p>
            <a:r>
              <a:rPr lang="en-US" sz="4000" b="1" dirty="0">
                <a:solidFill>
                  <a:srgbClr val="FFFFFF"/>
                </a:solidFill>
              </a:rPr>
              <a:t>Computing with Qubits</a:t>
            </a: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3"/>
          <a:stretch>
            <a:fillRect/>
          </a:stretch>
        </p:blipFill>
        <p:spPr>
          <a:xfrm>
            <a:off x="9566902" y="5827728"/>
            <a:ext cx="2916201" cy="1258737"/>
          </a:xfrm>
          <a:prstGeom prst="rect">
            <a:avLst/>
          </a:prstGeom>
          <a:ln w="12700">
            <a:miter lim="400000"/>
          </a:ln>
        </p:spPr>
      </p:pic>
      <p:pic>
        <p:nvPicPr>
          <p:cNvPr id="29" name="Picture 28">
            <a:extLst>
              <a:ext uri="{FF2B5EF4-FFF2-40B4-BE49-F238E27FC236}">
                <a16:creationId xmlns:a16="http://schemas.microsoft.com/office/drawing/2014/main" id="{E03476A4-70F5-25DD-048D-D0FEFC47E2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0689" y="2008501"/>
            <a:ext cx="4438429" cy="4438429"/>
          </a:xfrm>
          <a:prstGeom prst="rect">
            <a:avLst/>
          </a:prstGeom>
        </p:spPr>
      </p:pic>
      <p:sp>
        <p:nvSpPr>
          <p:cNvPr id="32" name="TextBox 31">
            <a:extLst>
              <a:ext uri="{FF2B5EF4-FFF2-40B4-BE49-F238E27FC236}">
                <a16:creationId xmlns:a16="http://schemas.microsoft.com/office/drawing/2014/main" id="{AD6AD8DB-1B23-2575-2B1E-64DE47E477DD}"/>
              </a:ext>
            </a:extLst>
          </p:cNvPr>
          <p:cNvSpPr txBox="1"/>
          <p:nvPr/>
        </p:nvSpPr>
        <p:spPr>
          <a:xfrm>
            <a:off x="373389" y="2034665"/>
            <a:ext cx="1256626" cy="369332"/>
          </a:xfrm>
          <a:prstGeom prst="rect">
            <a:avLst/>
          </a:prstGeom>
          <a:noFill/>
        </p:spPr>
        <p:txBody>
          <a:bodyPr wrap="none" rtlCol="0">
            <a:spAutoFit/>
          </a:bodyPr>
          <a:lstStyle/>
          <a:p>
            <a:r>
              <a:rPr lang="en-US" dirty="0">
                <a:solidFill>
                  <a:schemeClr val="accent6">
                    <a:lumMod val="75000"/>
                  </a:schemeClr>
                </a:solidFill>
              </a:rPr>
              <a:t>Atomic Size</a:t>
            </a:r>
          </a:p>
        </p:txBody>
      </p:sp>
      <p:sp>
        <p:nvSpPr>
          <p:cNvPr id="33" name="TextBox 32">
            <a:extLst>
              <a:ext uri="{FF2B5EF4-FFF2-40B4-BE49-F238E27FC236}">
                <a16:creationId xmlns:a16="http://schemas.microsoft.com/office/drawing/2014/main" id="{8228D4BD-8034-5254-6080-1DF8E3B227D1}"/>
              </a:ext>
            </a:extLst>
          </p:cNvPr>
          <p:cNvSpPr txBox="1"/>
          <p:nvPr/>
        </p:nvSpPr>
        <p:spPr>
          <a:xfrm>
            <a:off x="1630015" y="3429000"/>
            <a:ext cx="1489510" cy="369332"/>
          </a:xfrm>
          <a:prstGeom prst="rect">
            <a:avLst/>
          </a:prstGeom>
          <a:noFill/>
        </p:spPr>
        <p:txBody>
          <a:bodyPr wrap="none" rtlCol="0">
            <a:spAutoFit/>
          </a:bodyPr>
          <a:lstStyle/>
          <a:p>
            <a:r>
              <a:rPr lang="en-US" dirty="0">
                <a:solidFill>
                  <a:srgbClr val="FF0000"/>
                </a:solidFill>
              </a:rPr>
              <a:t>Superposition</a:t>
            </a:r>
          </a:p>
        </p:txBody>
      </p:sp>
      <p:sp>
        <p:nvSpPr>
          <p:cNvPr id="34" name="TextBox 33">
            <a:extLst>
              <a:ext uri="{FF2B5EF4-FFF2-40B4-BE49-F238E27FC236}">
                <a16:creationId xmlns:a16="http://schemas.microsoft.com/office/drawing/2014/main" id="{68DB73AF-09E7-E87B-D702-ACF438585646}"/>
              </a:ext>
            </a:extLst>
          </p:cNvPr>
          <p:cNvSpPr txBox="1"/>
          <p:nvPr/>
        </p:nvSpPr>
        <p:spPr>
          <a:xfrm>
            <a:off x="453667" y="5111577"/>
            <a:ext cx="1508426" cy="646331"/>
          </a:xfrm>
          <a:prstGeom prst="rect">
            <a:avLst/>
          </a:prstGeom>
          <a:noFill/>
        </p:spPr>
        <p:txBody>
          <a:bodyPr wrap="none" rtlCol="0">
            <a:spAutoFit/>
          </a:bodyPr>
          <a:lstStyle/>
          <a:p>
            <a:r>
              <a:rPr lang="en-US" dirty="0">
                <a:solidFill>
                  <a:srgbClr val="7030A0"/>
                </a:solidFill>
              </a:rPr>
              <a:t>Affected by </a:t>
            </a:r>
          </a:p>
          <a:p>
            <a:r>
              <a:rPr lang="en-US" dirty="0">
                <a:solidFill>
                  <a:srgbClr val="7030A0"/>
                </a:solidFill>
              </a:rPr>
              <a:t>Measurement</a:t>
            </a:r>
          </a:p>
        </p:txBody>
      </p:sp>
      <p:sp>
        <p:nvSpPr>
          <p:cNvPr id="35" name="TextBox 34">
            <a:extLst>
              <a:ext uri="{FF2B5EF4-FFF2-40B4-BE49-F238E27FC236}">
                <a16:creationId xmlns:a16="http://schemas.microsoft.com/office/drawing/2014/main" id="{B9A18859-A16E-71A0-EFC0-436AA872CDDF}"/>
              </a:ext>
            </a:extLst>
          </p:cNvPr>
          <p:cNvSpPr txBox="1"/>
          <p:nvPr/>
        </p:nvSpPr>
        <p:spPr>
          <a:xfrm>
            <a:off x="10089835" y="2906449"/>
            <a:ext cx="1759136" cy="646331"/>
          </a:xfrm>
          <a:prstGeom prst="rect">
            <a:avLst/>
          </a:prstGeom>
          <a:noFill/>
        </p:spPr>
        <p:txBody>
          <a:bodyPr wrap="square" rtlCol="0">
            <a:spAutoFit/>
          </a:bodyPr>
          <a:lstStyle/>
          <a:p>
            <a:r>
              <a:rPr lang="en-US" dirty="0">
                <a:solidFill>
                  <a:srgbClr val="0070C0"/>
                </a:solidFill>
              </a:rPr>
              <a:t>Environmentally </a:t>
            </a:r>
            <a:br>
              <a:rPr lang="en-US" dirty="0">
                <a:solidFill>
                  <a:srgbClr val="0070C0"/>
                </a:solidFill>
              </a:rPr>
            </a:br>
            <a:r>
              <a:rPr lang="en-US" dirty="0">
                <a:solidFill>
                  <a:srgbClr val="0070C0"/>
                </a:solidFill>
              </a:rPr>
              <a:t>Sensitive</a:t>
            </a:r>
          </a:p>
        </p:txBody>
      </p:sp>
      <p:sp>
        <p:nvSpPr>
          <p:cNvPr id="36" name="TextBox 35">
            <a:extLst>
              <a:ext uri="{FF2B5EF4-FFF2-40B4-BE49-F238E27FC236}">
                <a16:creationId xmlns:a16="http://schemas.microsoft.com/office/drawing/2014/main" id="{B1332DB7-D57B-F8B1-58ED-9C683C305ADE}"/>
              </a:ext>
            </a:extLst>
          </p:cNvPr>
          <p:cNvSpPr txBox="1"/>
          <p:nvPr/>
        </p:nvSpPr>
        <p:spPr>
          <a:xfrm>
            <a:off x="1121831" y="4501659"/>
            <a:ext cx="1496885" cy="369332"/>
          </a:xfrm>
          <a:prstGeom prst="rect">
            <a:avLst/>
          </a:prstGeom>
          <a:noFill/>
        </p:spPr>
        <p:txBody>
          <a:bodyPr wrap="none" rtlCol="0">
            <a:spAutoFit/>
          </a:bodyPr>
          <a:lstStyle/>
          <a:p>
            <a:r>
              <a:rPr lang="en-US" dirty="0">
                <a:solidFill>
                  <a:schemeClr val="accent4">
                    <a:lumMod val="50000"/>
                  </a:schemeClr>
                </a:solidFill>
              </a:rPr>
              <a:t>Entanglement</a:t>
            </a:r>
          </a:p>
        </p:txBody>
      </p:sp>
      <p:sp>
        <p:nvSpPr>
          <p:cNvPr id="37" name="TextBox 36">
            <a:extLst>
              <a:ext uri="{FF2B5EF4-FFF2-40B4-BE49-F238E27FC236}">
                <a16:creationId xmlns:a16="http://schemas.microsoft.com/office/drawing/2014/main" id="{3106C237-5D9D-6948-8DDF-31B7A5CE6675}"/>
              </a:ext>
            </a:extLst>
          </p:cNvPr>
          <p:cNvSpPr txBox="1"/>
          <p:nvPr/>
        </p:nvSpPr>
        <p:spPr>
          <a:xfrm>
            <a:off x="1121831" y="2670091"/>
            <a:ext cx="1680525" cy="369332"/>
          </a:xfrm>
          <a:prstGeom prst="rect">
            <a:avLst/>
          </a:prstGeom>
          <a:noFill/>
        </p:spPr>
        <p:txBody>
          <a:bodyPr wrap="none" rtlCol="0">
            <a:spAutoFit/>
          </a:bodyPr>
          <a:lstStyle/>
          <a:p>
            <a:r>
              <a:rPr lang="en-US" dirty="0">
                <a:solidFill>
                  <a:srgbClr val="FFC000"/>
                </a:solidFill>
              </a:rPr>
              <a:t>Non-Newtonian</a:t>
            </a:r>
          </a:p>
        </p:txBody>
      </p:sp>
      <p:sp>
        <p:nvSpPr>
          <p:cNvPr id="40" name="TextBox 39">
            <a:extLst>
              <a:ext uri="{FF2B5EF4-FFF2-40B4-BE49-F238E27FC236}">
                <a16:creationId xmlns:a16="http://schemas.microsoft.com/office/drawing/2014/main" id="{085EB155-346A-821F-4561-933DDFE8CAE7}"/>
              </a:ext>
            </a:extLst>
          </p:cNvPr>
          <p:cNvSpPr txBox="1"/>
          <p:nvPr/>
        </p:nvSpPr>
        <p:spPr>
          <a:xfrm>
            <a:off x="556020" y="3891741"/>
            <a:ext cx="1339854" cy="369332"/>
          </a:xfrm>
          <a:prstGeom prst="rect">
            <a:avLst/>
          </a:prstGeom>
          <a:noFill/>
        </p:spPr>
        <p:txBody>
          <a:bodyPr wrap="none" rtlCol="0">
            <a:spAutoFit/>
          </a:bodyPr>
          <a:lstStyle/>
          <a:p>
            <a:r>
              <a:rPr lang="en-US" dirty="0">
                <a:solidFill>
                  <a:schemeClr val="accent1">
                    <a:lumMod val="75000"/>
                  </a:schemeClr>
                </a:solidFill>
              </a:rPr>
              <a:t>Interference</a:t>
            </a:r>
          </a:p>
        </p:txBody>
      </p:sp>
      <p:sp>
        <p:nvSpPr>
          <p:cNvPr id="41" name="TextBox 40">
            <a:extLst>
              <a:ext uri="{FF2B5EF4-FFF2-40B4-BE49-F238E27FC236}">
                <a16:creationId xmlns:a16="http://schemas.microsoft.com/office/drawing/2014/main" id="{F864545E-F8F3-C89D-8997-81AC459951E9}"/>
              </a:ext>
            </a:extLst>
          </p:cNvPr>
          <p:cNvSpPr txBox="1"/>
          <p:nvPr/>
        </p:nvSpPr>
        <p:spPr>
          <a:xfrm>
            <a:off x="10089835" y="1880717"/>
            <a:ext cx="1448986" cy="369332"/>
          </a:xfrm>
          <a:prstGeom prst="rect">
            <a:avLst/>
          </a:prstGeom>
          <a:noFill/>
        </p:spPr>
        <p:txBody>
          <a:bodyPr wrap="none" rtlCol="0">
            <a:spAutoFit/>
          </a:bodyPr>
          <a:lstStyle/>
          <a:p>
            <a:r>
              <a:rPr lang="en-US" dirty="0">
                <a:solidFill>
                  <a:srgbClr val="FFC000"/>
                </a:solidFill>
              </a:rPr>
              <a:t>Programming</a:t>
            </a:r>
          </a:p>
        </p:txBody>
      </p:sp>
      <p:sp>
        <p:nvSpPr>
          <p:cNvPr id="42" name="TextBox 41">
            <a:extLst>
              <a:ext uri="{FF2B5EF4-FFF2-40B4-BE49-F238E27FC236}">
                <a16:creationId xmlns:a16="http://schemas.microsoft.com/office/drawing/2014/main" id="{2AD3006B-E1E0-613D-13FB-0E29B69635CA}"/>
              </a:ext>
            </a:extLst>
          </p:cNvPr>
          <p:cNvSpPr txBox="1"/>
          <p:nvPr/>
        </p:nvSpPr>
        <p:spPr>
          <a:xfrm>
            <a:off x="10814328" y="4159103"/>
            <a:ext cx="1105752" cy="369332"/>
          </a:xfrm>
          <a:prstGeom prst="rect">
            <a:avLst/>
          </a:prstGeom>
          <a:noFill/>
        </p:spPr>
        <p:txBody>
          <a:bodyPr wrap="none" rtlCol="0">
            <a:spAutoFit/>
          </a:bodyPr>
          <a:lstStyle/>
          <a:p>
            <a:r>
              <a:rPr lang="en-US" dirty="0">
                <a:solidFill>
                  <a:srgbClr val="00B0F0"/>
                </a:solidFill>
              </a:rPr>
              <a:t>Photonics</a:t>
            </a:r>
          </a:p>
        </p:txBody>
      </p:sp>
      <p:sp>
        <p:nvSpPr>
          <p:cNvPr id="43" name="TextBox 42">
            <a:extLst>
              <a:ext uri="{FF2B5EF4-FFF2-40B4-BE49-F238E27FC236}">
                <a16:creationId xmlns:a16="http://schemas.microsoft.com/office/drawing/2014/main" id="{CA2A3395-1D1E-252F-287E-1A1104E20208}"/>
              </a:ext>
            </a:extLst>
          </p:cNvPr>
          <p:cNvSpPr txBox="1"/>
          <p:nvPr/>
        </p:nvSpPr>
        <p:spPr>
          <a:xfrm>
            <a:off x="9827495" y="4686023"/>
            <a:ext cx="1197507" cy="369332"/>
          </a:xfrm>
          <a:prstGeom prst="rect">
            <a:avLst/>
          </a:prstGeom>
          <a:noFill/>
        </p:spPr>
        <p:txBody>
          <a:bodyPr wrap="none" rtlCol="0">
            <a:spAutoFit/>
          </a:bodyPr>
          <a:lstStyle/>
          <a:p>
            <a:r>
              <a:rPr lang="en-US" dirty="0">
                <a:solidFill>
                  <a:srgbClr val="C00000"/>
                </a:solidFill>
              </a:rPr>
              <a:t>Cryogenics</a:t>
            </a:r>
          </a:p>
        </p:txBody>
      </p:sp>
      <p:sp>
        <p:nvSpPr>
          <p:cNvPr id="44" name="TextBox 43">
            <a:extLst>
              <a:ext uri="{FF2B5EF4-FFF2-40B4-BE49-F238E27FC236}">
                <a16:creationId xmlns:a16="http://schemas.microsoft.com/office/drawing/2014/main" id="{7C9BD365-A405-05A1-9F7E-ED848F90A8AC}"/>
              </a:ext>
            </a:extLst>
          </p:cNvPr>
          <p:cNvSpPr txBox="1"/>
          <p:nvPr/>
        </p:nvSpPr>
        <p:spPr>
          <a:xfrm>
            <a:off x="8818139" y="3745839"/>
            <a:ext cx="2050882" cy="369332"/>
          </a:xfrm>
          <a:prstGeom prst="rect">
            <a:avLst/>
          </a:prstGeom>
          <a:noFill/>
        </p:spPr>
        <p:txBody>
          <a:bodyPr wrap="none" rtlCol="0">
            <a:spAutoFit/>
          </a:bodyPr>
          <a:lstStyle/>
          <a:p>
            <a:r>
              <a:rPr lang="en-US" dirty="0">
                <a:solidFill>
                  <a:srgbClr val="7030A0"/>
                </a:solidFill>
              </a:rPr>
              <a:t>Vacuum Technology</a:t>
            </a:r>
          </a:p>
        </p:txBody>
      </p:sp>
      <p:sp>
        <p:nvSpPr>
          <p:cNvPr id="45" name="TextBox 44">
            <a:extLst>
              <a:ext uri="{FF2B5EF4-FFF2-40B4-BE49-F238E27FC236}">
                <a16:creationId xmlns:a16="http://schemas.microsoft.com/office/drawing/2014/main" id="{D0D0AAC3-FE21-3853-5042-9FC194276AC2}"/>
              </a:ext>
            </a:extLst>
          </p:cNvPr>
          <p:cNvSpPr txBox="1"/>
          <p:nvPr/>
        </p:nvSpPr>
        <p:spPr>
          <a:xfrm>
            <a:off x="8637801" y="2493082"/>
            <a:ext cx="1205779" cy="369332"/>
          </a:xfrm>
          <a:prstGeom prst="rect">
            <a:avLst/>
          </a:prstGeom>
          <a:noFill/>
        </p:spPr>
        <p:txBody>
          <a:bodyPr wrap="none" rtlCol="0">
            <a:spAutoFit/>
          </a:bodyPr>
          <a:lstStyle/>
          <a:p>
            <a:r>
              <a:rPr lang="en-US" dirty="0">
                <a:solidFill>
                  <a:srgbClr val="92D050"/>
                </a:solidFill>
              </a:rPr>
              <a:t>Algorithms</a:t>
            </a:r>
          </a:p>
        </p:txBody>
      </p:sp>
      <p:sp>
        <p:nvSpPr>
          <p:cNvPr id="46" name="TextBox 45">
            <a:extLst>
              <a:ext uri="{FF2B5EF4-FFF2-40B4-BE49-F238E27FC236}">
                <a16:creationId xmlns:a16="http://schemas.microsoft.com/office/drawing/2014/main" id="{52A615D1-0288-796E-61BC-CA381BCCA9C1}"/>
              </a:ext>
            </a:extLst>
          </p:cNvPr>
          <p:cNvSpPr txBox="1"/>
          <p:nvPr/>
        </p:nvSpPr>
        <p:spPr>
          <a:xfrm>
            <a:off x="8886544" y="5404917"/>
            <a:ext cx="1729063" cy="369332"/>
          </a:xfrm>
          <a:prstGeom prst="rect">
            <a:avLst/>
          </a:prstGeom>
          <a:noFill/>
        </p:spPr>
        <p:txBody>
          <a:bodyPr wrap="none" rtlCol="0">
            <a:spAutoFit/>
          </a:bodyPr>
          <a:lstStyle/>
          <a:p>
            <a:r>
              <a:rPr lang="en-US" dirty="0">
                <a:solidFill>
                  <a:schemeClr val="accent4">
                    <a:lumMod val="75000"/>
                  </a:schemeClr>
                </a:solidFill>
              </a:rPr>
              <a:t>Nanotechnology</a:t>
            </a:r>
          </a:p>
        </p:txBody>
      </p:sp>
    </p:spTree>
    <p:extLst>
      <p:ext uri="{BB962C8B-B14F-4D97-AF65-F5344CB8AC3E}">
        <p14:creationId xmlns:p14="http://schemas.microsoft.com/office/powerpoint/2010/main" val="266821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p:bldP spid="42" grpId="0"/>
      <p:bldP spid="43" grpId="0"/>
      <p:bldP spid="44" grpId="0"/>
      <p:bldP spid="45"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373389" y="307103"/>
            <a:ext cx="9895951" cy="1033669"/>
          </a:xfrm>
        </p:spPr>
        <p:txBody>
          <a:bodyPr>
            <a:normAutofit/>
          </a:bodyPr>
          <a:lstStyle/>
          <a:p>
            <a:r>
              <a:rPr lang="en-US" sz="4000" b="1" dirty="0">
                <a:solidFill>
                  <a:srgbClr val="FFFFFF"/>
                </a:solidFill>
              </a:rPr>
              <a:t>The Quantum Opportunity I</a:t>
            </a:r>
          </a:p>
        </p:txBody>
      </p:sp>
      <p:sp>
        <p:nvSpPr>
          <p:cNvPr id="3" name="Content Placeholder 2">
            <a:extLst>
              <a:ext uri="{FF2B5EF4-FFF2-40B4-BE49-F238E27FC236}">
                <a16:creationId xmlns:a16="http://schemas.microsoft.com/office/drawing/2014/main" id="{595C4103-0301-49C8-A592-A0D51DF894A0}"/>
              </a:ext>
            </a:extLst>
          </p:cNvPr>
          <p:cNvSpPr>
            <a:spLocks noGrp="1"/>
          </p:cNvSpPr>
          <p:nvPr>
            <p:ph idx="1"/>
          </p:nvPr>
        </p:nvSpPr>
        <p:spPr>
          <a:xfrm>
            <a:off x="919483" y="2615644"/>
            <a:ext cx="4470924" cy="2955424"/>
          </a:xfrm>
        </p:spPr>
        <p:txBody>
          <a:bodyPr anchor="ctr">
            <a:normAutofit/>
          </a:bodyPr>
          <a:lstStyle/>
          <a:p>
            <a:pPr marL="0" lvl="1" indent="0">
              <a:spcBef>
                <a:spcPts val="1000"/>
              </a:spcBef>
              <a:buNone/>
            </a:pPr>
            <a:r>
              <a:rPr lang="en-US" sz="2800" dirty="0">
                <a:cs typeface="Times New Roman" panose="02020603050405020304" pitchFamily="18" charset="0"/>
              </a:rPr>
              <a:t>Four Types of Problem</a:t>
            </a:r>
          </a:p>
          <a:p>
            <a:pPr marL="514350" lvl="1" indent="-514350">
              <a:spcBef>
                <a:spcPts val="1000"/>
              </a:spcBef>
              <a:buAutoNum type="arabicPeriod"/>
            </a:pPr>
            <a:r>
              <a:rPr lang="en-US" sz="2800" dirty="0">
                <a:cs typeface="Times New Roman" panose="02020603050405020304" pitchFamily="18" charset="0"/>
              </a:rPr>
              <a:t>Simulation</a:t>
            </a:r>
          </a:p>
          <a:p>
            <a:pPr marL="514350" lvl="1" indent="-514350">
              <a:spcBef>
                <a:spcPts val="1000"/>
              </a:spcBef>
              <a:buAutoNum type="arabicPeriod"/>
            </a:pPr>
            <a:r>
              <a:rPr lang="en-US" sz="2800" dirty="0">
                <a:cs typeface="Times New Roman" panose="02020603050405020304" pitchFamily="18" charset="0"/>
              </a:rPr>
              <a:t>Optimization</a:t>
            </a:r>
          </a:p>
          <a:p>
            <a:pPr marL="514350" lvl="1" indent="-514350">
              <a:spcBef>
                <a:spcPts val="1000"/>
              </a:spcBef>
              <a:buAutoNum type="arabicPeriod"/>
            </a:pPr>
            <a:r>
              <a:rPr lang="en-US" sz="2800" dirty="0">
                <a:cs typeface="Times New Roman" panose="02020603050405020304" pitchFamily="18" charset="0"/>
              </a:rPr>
              <a:t>Machine learning</a:t>
            </a:r>
          </a:p>
          <a:p>
            <a:pPr marL="514350" lvl="1" indent="-514350">
              <a:spcBef>
                <a:spcPts val="1000"/>
              </a:spcBef>
              <a:buAutoNum type="arabicPeriod"/>
            </a:pPr>
            <a:r>
              <a:rPr lang="en-US" sz="2800" dirty="0">
                <a:cs typeface="Times New Roman" panose="02020603050405020304" pitchFamily="18" charset="0"/>
              </a:rPr>
              <a:t>Cryptography</a:t>
            </a: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3"/>
          <a:stretch>
            <a:fillRect/>
          </a:stretch>
        </p:blipFill>
        <p:spPr>
          <a:xfrm>
            <a:off x="9566902" y="5827728"/>
            <a:ext cx="2916201" cy="1258737"/>
          </a:xfrm>
          <a:prstGeom prst="rect">
            <a:avLst/>
          </a:prstGeom>
          <a:ln w="12700">
            <a:miter lim="400000"/>
          </a:ln>
        </p:spPr>
      </p:pic>
      <p:sp>
        <p:nvSpPr>
          <p:cNvPr id="17" name="TextBox 16">
            <a:extLst>
              <a:ext uri="{FF2B5EF4-FFF2-40B4-BE49-F238E27FC236}">
                <a16:creationId xmlns:a16="http://schemas.microsoft.com/office/drawing/2014/main" id="{EE67232E-DBA7-A35E-2F58-C20C2428292D}"/>
              </a:ext>
            </a:extLst>
          </p:cNvPr>
          <p:cNvSpPr txBox="1"/>
          <p:nvPr/>
        </p:nvSpPr>
        <p:spPr>
          <a:xfrm>
            <a:off x="6632998" y="2065436"/>
            <a:ext cx="3398665" cy="707886"/>
          </a:xfrm>
          <a:prstGeom prst="rect">
            <a:avLst/>
          </a:prstGeom>
          <a:noFill/>
        </p:spPr>
        <p:txBody>
          <a:bodyPr wrap="square" rtlCol="0">
            <a:spAutoFit/>
          </a:bodyPr>
          <a:lstStyle/>
          <a:p>
            <a:r>
              <a:rPr lang="en-US" sz="2000" dirty="0">
                <a:solidFill>
                  <a:schemeClr val="accent6">
                    <a:lumMod val="50000"/>
                  </a:schemeClr>
                </a:solidFill>
              </a:rPr>
              <a:t>Up to US$ 850 billion in value </a:t>
            </a:r>
            <a:br>
              <a:rPr lang="en-US" sz="2000" dirty="0">
                <a:solidFill>
                  <a:schemeClr val="accent6">
                    <a:lumMod val="50000"/>
                  </a:schemeClr>
                </a:solidFill>
              </a:rPr>
            </a:br>
            <a:r>
              <a:rPr lang="en-US" sz="2000" dirty="0">
                <a:solidFill>
                  <a:schemeClr val="accent6">
                    <a:lumMod val="50000"/>
                  </a:schemeClr>
                </a:solidFill>
              </a:rPr>
              <a:t>from 2021 to 2051</a:t>
            </a:r>
          </a:p>
        </p:txBody>
      </p:sp>
      <p:pic>
        <p:nvPicPr>
          <p:cNvPr id="19" name="Picture 18">
            <a:extLst>
              <a:ext uri="{FF2B5EF4-FFF2-40B4-BE49-F238E27FC236}">
                <a16:creationId xmlns:a16="http://schemas.microsoft.com/office/drawing/2014/main" id="{F6142644-FB30-0678-4121-BA64FC214A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990" y="1884155"/>
            <a:ext cx="1278021" cy="1278021"/>
          </a:xfrm>
          <a:prstGeom prst="rect">
            <a:avLst/>
          </a:prstGeom>
        </p:spPr>
      </p:pic>
      <p:sp>
        <p:nvSpPr>
          <p:cNvPr id="20" name="TextBox 19">
            <a:extLst>
              <a:ext uri="{FF2B5EF4-FFF2-40B4-BE49-F238E27FC236}">
                <a16:creationId xmlns:a16="http://schemas.microsoft.com/office/drawing/2014/main" id="{7AFE3D8C-ED59-4D4C-466D-0882F6DEB787}"/>
              </a:ext>
            </a:extLst>
          </p:cNvPr>
          <p:cNvSpPr txBox="1"/>
          <p:nvPr/>
        </p:nvSpPr>
        <p:spPr>
          <a:xfrm>
            <a:off x="6514845" y="3115183"/>
            <a:ext cx="3471400" cy="1938992"/>
          </a:xfrm>
          <a:prstGeom prst="rect">
            <a:avLst/>
          </a:prstGeom>
          <a:noFill/>
        </p:spPr>
        <p:txBody>
          <a:bodyPr wrap="none" rtlCol="0">
            <a:spAutoFit/>
          </a:bodyPr>
          <a:lstStyle/>
          <a:p>
            <a:r>
              <a:rPr lang="en-US" sz="2000" dirty="0">
                <a:solidFill>
                  <a:schemeClr val="accent5">
                    <a:lumMod val="50000"/>
                  </a:schemeClr>
                </a:solidFill>
              </a:rPr>
              <a:t>A top pharma company with a </a:t>
            </a:r>
          </a:p>
          <a:p>
            <a:r>
              <a:rPr lang="en-US" sz="2000" dirty="0">
                <a:solidFill>
                  <a:schemeClr val="accent5">
                    <a:lumMod val="50000"/>
                  </a:schemeClr>
                </a:solidFill>
              </a:rPr>
              <a:t>US$10bn R&amp;D budget</a:t>
            </a:r>
          </a:p>
          <a:p>
            <a:pPr marL="342900" indent="-342900">
              <a:buFont typeface="Arial" panose="020B0604020202020204" pitchFamily="34" charset="0"/>
              <a:buChar char="•"/>
            </a:pPr>
            <a:r>
              <a:rPr lang="en-US" sz="2000" dirty="0">
                <a:solidFill>
                  <a:schemeClr val="accent5">
                    <a:lumMod val="50000"/>
                  </a:schemeClr>
                </a:solidFill>
              </a:rPr>
              <a:t>30% increase in efficiency</a:t>
            </a:r>
          </a:p>
          <a:p>
            <a:pPr marL="342900" indent="-342900">
              <a:buFont typeface="Arial" panose="020B0604020202020204" pitchFamily="34" charset="0"/>
              <a:buChar char="•"/>
            </a:pPr>
            <a:r>
              <a:rPr lang="en-US" sz="2000" dirty="0">
                <a:solidFill>
                  <a:schemeClr val="accent5">
                    <a:lumMod val="50000"/>
                  </a:schemeClr>
                </a:solidFill>
              </a:rPr>
              <a:t>US$2.5 billion in savings p.a.</a:t>
            </a:r>
          </a:p>
          <a:p>
            <a:pPr marL="342900" indent="-342900">
              <a:buFont typeface="Arial" panose="020B0604020202020204" pitchFamily="34" charset="0"/>
              <a:buChar char="•"/>
            </a:pPr>
            <a:r>
              <a:rPr lang="en-US" sz="2000" dirty="0">
                <a:solidFill>
                  <a:schemeClr val="accent5">
                    <a:lumMod val="50000"/>
                  </a:schemeClr>
                </a:solidFill>
              </a:rPr>
              <a:t>5% increase in annual </a:t>
            </a:r>
            <a:br>
              <a:rPr lang="en-US" sz="2000" dirty="0">
                <a:solidFill>
                  <a:schemeClr val="accent5">
                    <a:lumMod val="50000"/>
                  </a:schemeClr>
                </a:solidFill>
              </a:rPr>
            </a:br>
            <a:r>
              <a:rPr lang="en-US" sz="2000" dirty="0">
                <a:solidFill>
                  <a:schemeClr val="accent5">
                    <a:lumMod val="50000"/>
                  </a:schemeClr>
                </a:solidFill>
              </a:rPr>
              <a:t>operating profits</a:t>
            </a:r>
          </a:p>
        </p:txBody>
      </p:sp>
      <p:pic>
        <p:nvPicPr>
          <p:cNvPr id="22" name="Picture 21">
            <a:extLst>
              <a:ext uri="{FF2B5EF4-FFF2-40B4-BE49-F238E27FC236}">
                <a16:creationId xmlns:a16="http://schemas.microsoft.com/office/drawing/2014/main" id="{2D0DFCA7-ABF4-B4CA-442A-BB76AB4907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0949" y="3386410"/>
            <a:ext cx="1888106" cy="1258737"/>
          </a:xfrm>
          <a:prstGeom prst="rect">
            <a:avLst/>
          </a:prstGeom>
        </p:spPr>
      </p:pic>
      <p:sp>
        <p:nvSpPr>
          <p:cNvPr id="24" name="TextBox 23">
            <a:extLst>
              <a:ext uri="{FF2B5EF4-FFF2-40B4-BE49-F238E27FC236}">
                <a16:creationId xmlns:a16="http://schemas.microsoft.com/office/drawing/2014/main" id="{C4AC55BA-5555-6291-BC12-8E8F4D83CC3D}"/>
              </a:ext>
            </a:extLst>
          </p:cNvPr>
          <p:cNvSpPr txBox="1"/>
          <p:nvPr/>
        </p:nvSpPr>
        <p:spPr>
          <a:xfrm>
            <a:off x="4363302" y="5771421"/>
            <a:ext cx="1879599" cy="369332"/>
          </a:xfrm>
          <a:prstGeom prst="rect">
            <a:avLst/>
          </a:prstGeom>
          <a:noFill/>
        </p:spPr>
        <p:txBody>
          <a:bodyPr wrap="square">
            <a:spAutoFit/>
          </a:bodyPr>
          <a:lstStyle/>
          <a:p>
            <a:pPr algn="ctr"/>
            <a:r>
              <a:rPr lang="en-CA" b="1" i="0" u="none" strike="noStrike" dirty="0">
                <a:solidFill>
                  <a:srgbClr val="124265"/>
                </a:solidFill>
                <a:effectLst/>
                <a:latin typeface="Poppins" panose="020B0604020202020204" pitchFamily="34" charset="0"/>
              </a:rPr>
              <a:t>Q4Climate</a:t>
            </a:r>
          </a:p>
        </p:txBody>
      </p:sp>
      <p:sp>
        <p:nvSpPr>
          <p:cNvPr id="25" name="TextBox 24">
            <a:extLst>
              <a:ext uri="{FF2B5EF4-FFF2-40B4-BE49-F238E27FC236}">
                <a16:creationId xmlns:a16="http://schemas.microsoft.com/office/drawing/2014/main" id="{788343A7-591F-C8E1-2240-6CBDEE9E2F0E}"/>
              </a:ext>
            </a:extLst>
          </p:cNvPr>
          <p:cNvSpPr txBox="1"/>
          <p:nvPr/>
        </p:nvSpPr>
        <p:spPr>
          <a:xfrm>
            <a:off x="6210557" y="5294368"/>
            <a:ext cx="3671465" cy="1323439"/>
          </a:xfrm>
          <a:prstGeom prst="rect">
            <a:avLst/>
          </a:prstGeom>
          <a:noFill/>
        </p:spPr>
        <p:txBody>
          <a:bodyPr wrap="square" rtlCol="0">
            <a:spAutoFit/>
          </a:bodyPr>
          <a:lstStyle/>
          <a:p>
            <a:r>
              <a:rPr lang="en-US" sz="2000" dirty="0">
                <a:solidFill>
                  <a:srgbClr val="C00000"/>
                </a:solidFill>
              </a:rPr>
              <a:t>Calculation on Google’s Sycamore quantum computer</a:t>
            </a:r>
          </a:p>
          <a:p>
            <a:pPr marL="342900" indent="-342900">
              <a:buFont typeface="Arial" panose="020B0604020202020204" pitchFamily="34" charset="0"/>
              <a:buChar char="•"/>
            </a:pPr>
            <a:r>
              <a:rPr lang="en-US" sz="2000" dirty="0">
                <a:solidFill>
                  <a:srgbClr val="C00000"/>
                </a:solidFill>
              </a:rPr>
              <a:t>557,000 less energy than a classical supercomputer</a:t>
            </a:r>
          </a:p>
        </p:txBody>
      </p:sp>
    </p:spTree>
    <p:extLst>
      <p:ext uri="{BB962C8B-B14F-4D97-AF65-F5344CB8AC3E}">
        <p14:creationId xmlns:p14="http://schemas.microsoft.com/office/powerpoint/2010/main" val="66964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373389" y="307103"/>
            <a:ext cx="9895951" cy="1033669"/>
          </a:xfrm>
        </p:spPr>
        <p:txBody>
          <a:bodyPr>
            <a:normAutofit/>
          </a:bodyPr>
          <a:lstStyle/>
          <a:p>
            <a:r>
              <a:rPr lang="en-US" sz="4000" b="1" dirty="0">
                <a:solidFill>
                  <a:srgbClr val="FFFFFF"/>
                </a:solidFill>
              </a:rPr>
              <a:t>Quantum Computing Timeline</a:t>
            </a: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3"/>
          <a:stretch>
            <a:fillRect/>
          </a:stretch>
        </p:blipFill>
        <p:spPr>
          <a:xfrm>
            <a:off x="9566902" y="5827728"/>
            <a:ext cx="2916201" cy="1258737"/>
          </a:xfrm>
          <a:prstGeom prst="rect">
            <a:avLst/>
          </a:prstGeom>
          <a:ln w="12700">
            <a:miter lim="400000"/>
          </a:ln>
        </p:spPr>
      </p:pic>
      <p:sp>
        <p:nvSpPr>
          <p:cNvPr id="3" name="TextBox 2">
            <a:extLst>
              <a:ext uri="{FF2B5EF4-FFF2-40B4-BE49-F238E27FC236}">
                <a16:creationId xmlns:a16="http://schemas.microsoft.com/office/drawing/2014/main" id="{7363565D-34E5-1BEE-ABB5-608B4617B4F8}"/>
              </a:ext>
            </a:extLst>
          </p:cNvPr>
          <p:cNvSpPr txBox="1"/>
          <p:nvPr/>
        </p:nvSpPr>
        <p:spPr>
          <a:xfrm>
            <a:off x="8811509" y="4343039"/>
            <a:ext cx="652743" cy="369332"/>
          </a:xfrm>
          <a:prstGeom prst="rect">
            <a:avLst/>
          </a:prstGeom>
          <a:noFill/>
        </p:spPr>
        <p:txBody>
          <a:bodyPr wrap="none" rtlCol="0">
            <a:spAutoFit/>
          </a:bodyPr>
          <a:lstStyle/>
          <a:p>
            <a:r>
              <a:rPr lang="en-US" dirty="0"/>
              <a:t>2020</a:t>
            </a:r>
          </a:p>
        </p:txBody>
      </p:sp>
      <p:sp>
        <p:nvSpPr>
          <p:cNvPr id="5" name="TextBox 4">
            <a:extLst>
              <a:ext uri="{FF2B5EF4-FFF2-40B4-BE49-F238E27FC236}">
                <a16:creationId xmlns:a16="http://schemas.microsoft.com/office/drawing/2014/main" id="{D116F539-4EFF-118A-F656-07072A62003A}"/>
              </a:ext>
            </a:extLst>
          </p:cNvPr>
          <p:cNvSpPr txBox="1"/>
          <p:nvPr/>
        </p:nvSpPr>
        <p:spPr>
          <a:xfrm>
            <a:off x="5906586" y="4314020"/>
            <a:ext cx="652743" cy="369332"/>
          </a:xfrm>
          <a:prstGeom prst="rect">
            <a:avLst/>
          </a:prstGeom>
          <a:noFill/>
        </p:spPr>
        <p:txBody>
          <a:bodyPr wrap="none" rtlCol="0">
            <a:spAutoFit/>
          </a:bodyPr>
          <a:lstStyle/>
          <a:p>
            <a:r>
              <a:rPr lang="en-US" dirty="0"/>
              <a:t>2016</a:t>
            </a:r>
          </a:p>
        </p:txBody>
      </p:sp>
      <p:sp>
        <p:nvSpPr>
          <p:cNvPr id="6" name="TextBox 5">
            <a:extLst>
              <a:ext uri="{FF2B5EF4-FFF2-40B4-BE49-F238E27FC236}">
                <a16:creationId xmlns:a16="http://schemas.microsoft.com/office/drawing/2014/main" id="{EEEE6D36-6000-B63A-64E1-37930EB1CBBB}"/>
              </a:ext>
            </a:extLst>
          </p:cNvPr>
          <p:cNvSpPr txBox="1"/>
          <p:nvPr/>
        </p:nvSpPr>
        <p:spPr>
          <a:xfrm>
            <a:off x="3949211" y="4351107"/>
            <a:ext cx="652743" cy="369332"/>
          </a:xfrm>
          <a:prstGeom prst="rect">
            <a:avLst/>
          </a:prstGeom>
          <a:noFill/>
        </p:spPr>
        <p:txBody>
          <a:bodyPr wrap="none" rtlCol="0">
            <a:spAutoFit/>
          </a:bodyPr>
          <a:lstStyle/>
          <a:p>
            <a:r>
              <a:rPr lang="en-US" dirty="0"/>
              <a:t>2012</a:t>
            </a:r>
          </a:p>
        </p:txBody>
      </p:sp>
      <p:sp>
        <p:nvSpPr>
          <p:cNvPr id="11" name="TextBox 10">
            <a:extLst>
              <a:ext uri="{FF2B5EF4-FFF2-40B4-BE49-F238E27FC236}">
                <a16:creationId xmlns:a16="http://schemas.microsoft.com/office/drawing/2014/main" id="{604F1513-85B6-223C-82C8-D14B08CE2EDB}"/>
              </a:ext>
            </a:extLst>
          </p:cNvPr>
          <p:cNvSpPr txBox="1"/>
          <p:nvPr/>
        </p:nvSpPr>
        <p:spPr>
          <a:xfrm>
            <a:off x="3152856" y="3584676"/>
            <a:ext cx="652743" cy="369332"/>
          </a:xfrm>
          <a:prstGeom prst="rect">
            <a:avLst/>
          </a:prstGeom>
          <a:noFill/>
        </p:spPr>
        <p:txBody>
          <a:bodyPr wrap="none" rtlCol="0">
            <a:spAutoFit/>
          </a:bodyPr>
          <a:lstStyle/>
          <a:p>
            <a:r>
              <a:rPr lang="en-US" dirty="0"/>
              <a:t>2011</a:t>
            </a:r>
          </a:p>
        </p:txBody>
      </p:sp>
      <p:sp>
        <p:nvSpPr>
          <p:cNvPr id="13" name="TextBox 12">
            <a:extLst>
              <a:ext uri="{FF2B5EF4-FFF2-40B4-BE49-F238E27FC236}">
                <a16:creationId xmlns:a16="http://schemas.microsoft.com/office/drawing/2014/main" id="{F07DE3B4-FF05-ED74-C9C7-8896D7300364}"/>
              </a:ext>
            </a:extLst>
          </p:cNvPr>
          <p:cNvSpPr txBox="1"/>
          <p:nvPr/>
        </p:nvSpPr>
        <p:spPr>
          <a:xfrm>
            <a:off x="1611088" y="3590919"/>
            <a:ext cx="652743" cy="369332"/>
          </a:xfrm>
          <a:prstGeom prst="rect">
            <a:avLst/>
          </a:prstGeom>
          <a:noFill/>
        </p:spPr>
        <p:txBody>
          <a:bodyPr wrap="none" rtlCol="0">
            <a:spAutoFit/>
          </a:bodyPr>
          <a:lstStyle/>
          <a:p>
            <a:r>
              <a:rPr lang="en-US" dirty="0"/>
              <a:t>1999</a:t>
            </a:r>
          </a:p>
        </p:txBody>
      </p:sp>
      <p:sp>
        <p:nvSpPr>
          <p:cNvPr id="17" name="TextBox 16">
            <a:extLst>
              <a:ext uri="{FF2B5EF4-FFF2-40B4-BE49-F238E27FC236}">
                <a16:creationId xmlns:a16="http://schemas.microsoft.com/office/drawing/2014/main" id="{638487C1-E1A7-1124-3E08-01718D6D2E34}"/>
              </a:ext>
            </a:extLst>
          </p:cNvPr>
          <p:cNvSpPr txBox="1"/>
          <p:nvPr/>
        </p:nvSpPr>
        <p:spPr>
          <a:xfrm>
            <a:off x="243577" y="3944688"/>
            <a:ext cx="652743" cy="369332"/>
          </a:xfrm>
          <a:prstGeom prst="rect">
            <a:avLst/>
          </a:prstGeom>
          <a:noFill/>
        </p:spPr>
        <p:txBody>
          <a:bodyPr wrap="none" rtlCol="0">
            <a:spAutoFit/>
          </a:bodyPr>
          <a:lstStyle/>
          <a:p>
            <a:r>
              <a:rPr lang="en-US" dirty="0"/>
              <a:t>1981</a:t>
            </a:r>
          </a:p>
        </p:txBody>
      </p:sp>
      <p:sp>
        <p:nvSpPr>
          <p:cNvPr id="18" name="TextBox 17">
            <a:extLst>
              <a:ext uri="{FF2B5EF4-FFF2-40B4-BE49-F238E27FC236}">
                <a16:creationId xmlns:a16="http://schemas.microsoft.com/office/drawing/2014/main" id="{C6C2341B-6B65-FA58-A33B-94AA79CFFFB7}"/>
              </a:ext>
            </a:extLst>
          </p:cNvPr>
          <p:cNvSpPr txBox="1"/>
          <p:nvPr/>
        </p:nvSpPr>
        <p:spPr>
          <a:xfrm>
            <a:off x="1208741" y="4343039"/>
            <a:ext cx="652743" cy="369332"/>
          </a:xfrm>
          <a:prstGeom prst="rect">
            <a:avLst/>
          </a:prstGeom>
          <a:noFill/>
        </p:spPr>
        <p:txBody>
          <a:bodyPr wrap="none" rtlCol="0">
            <a:spAutoFit/>
          </a:bodyPr>
          <a:lstStyle/>
          <a:p>
            <a:r>
              <a:rPr lang="en-US" dirty="0"/>
              <a:t>1998</a:t>
            </a:r>
          </a:p>
        </p:txBody>
      </p:sp>
      <p:sp>
        <p:nvSpPr>
          <p:cNvPr id="19" name="TextBox 18">
            <a:extLst>
              <a:ext uri="{FF2B5EF4-FFF2-40B4-BE49-F238E27FC236}">
                <a16:creationId xmlns:a16="http://schemas.microsoft.com/office/drawing/2014/main" id="{EAE3E300-33B9-3725-18D3-E44C76DCDE22}"/>
              </a:ext>
            </a:extLst>
          </p:cNvPr>
          <p:cNvSpPr txBox="1"/>
          <p:nvPr/>
        </p:nvSpPr>
        <p:spPr>
          <a:xfrm>
            <a:off x="9714032" y="3613666"/>
            <a:ext cx="652743" cy="369332"/>
          </a:xfrm>
          <a:prstGeom prst="rect">
            <a:avLst/>
          </a:prstGeom>
          <a:noFill/>
        </p:spPr>
        <p:txBody>
          <a:bodyPr wrap="none" rtlCol="0">
            <a:spAutoFit/>
          </a:bodyPr>
          <a:lstStyle/>
          <a:p>
            <a:r>
              <a:rPr lang="en-US" dirty="0"/>
              <a:t>2021</a:t>
            </a:r>
          </a:p>
        </p:txBody>
      </p:sp>
      <p:sp>
        <p:nvSpPr>
          <p:cNvPr id="21" name="TextBox 20">
            <a:extLst>
              <a:ext uri="{FF2B5EF4-FFF2-40B4-BE49-F238E27FC236}">
                <a16:creationId xmlns:a16="http://schemas.microsoft.com/office/drawing/2014/main" id="{D7D32419-B656-467A-BB28-ED7119081997}"/>
              </a:ext>
            </a:extLst>
          </p:cNvPr>
          <p:cNvSpPr txBox="1"/>
          <p:nvPr/>
        </p:nvSpPr>
        <p:spPr>
          <a:xfrm>
            <a:off x="8125317" y="3564818"/>
            <a:ext cx="652743" cy="369332"/>
          </a:xfrm>
          <a:prstGeom prst="rect">
            <a:avLst/>
          </a:prstGeom>
          <a:noFill/>
        </p:spPr>
        <p:txBody>
          <a:bodyPr wrap="none" rtlCol="0">
            <a:spAutoFit/>
          </a:bodyPr>
          <a:lstStyle/>
          <a:p>
            <a:r>
              <a:rPr lang="en-US" dirty="0"/>
              <a:t>2019</a:t>
            </a:r>
          </a:p>
        </p:txBody>
      </p:sp>
      <p:sp>
        <p:nvSpPr>
          <p:cNvPr id="22" name="TextBox 21">
            <a:extLst>
              <a:ext uri="{FF2B5EF4-FFF2-40B4-BE49-F238E27FC236}">
                <a16:creationId xmlns:a16="http://schemas.microsoft.com/office/drawing/2014/main" id="{EE82115B-CD9F-90E8-8722-3F3065B447C0}"/>
              </a:ext>
            </a:extLst>
          </p:cNvPr>
          <p:cNvSpPr txBox="1"/>
          <p:nvPr/>
        </p:nvSpPr>
        <p:spPr>
          <a:xfrm>
            <a:off x="191178" y="3456895"/>
            <a:ext cx="946606" cy="338554"/>
          </a:xfrm>
          <a:prstGeom prst="rect">
            <a:avLst/>
          </a:prstGeom>
          <a:noFill/>
        </p:spPr>
        <p:txBody>
          <a:bodyPr wrap="none" rtlCol="0">
            <a:spAutoFit/>
          </a:bodyPr>
          <a:lstStyle/>
          <a:p>
            <a:r>
              <a:rPr lang="en-US" sz="1600" dirty="0">
                <a:solidFill>
                  <a:schemeClr val="accent4">
                    <a:lumMod val="50000"/>
                  </a:schemeClr>
                </a:solidFill>
              </a:rPr>
              <a:t>Feynman</a:t>
            </a:r>
          </a:p>
        </p:txBody>
      </p:sp>
      <p:sp>
        <p:nvSpPr>
          <p:cNvPr id="24" name="TextBox 23">
            <a:extLst>
              <a:ext uri="{FF2B5EF4-FFF2-40B4-BE49-F238E27FC236}">
                <a16:creationId xmlns:a16="http://schemas.microsoft.com/office/drawing/2014/main" id="{1F40C6BF-BF06-2E97-252B-E3DA623C7FD4}"/>
              </a:ext>
            </a:extLst>
          </p:cNvPr>
          <p:cNvSpPr txBox="1"/>
          <p:nvPr/>
        </p:nvSpPr>
        <p:spPr>
          <a:xfrm>
            <a:off x="9549723" y="5488215"/>
            <a:ext cx="981359" cy="523220"/>
          </a:xfrm>
          <a:prstGeom prst="rect">
            <a:avLst/>
          </a:prstGeom>
          <a:noFill/>
        </p:spPr>
        <p:txBody>
          <a:bodyPr wrap="none" rtlCol="0">
            <a:spAutoFit/>
          </a:bodyPr>
          <a:lstStyle/>
          <a:p>
            <a:pPr algn="ctr"/>
            <a:r>
              <a:rPr lang="en-US" sz="1400" dirty="0">
                <a:solidFill>
                  <a:schemeClr val="accent5">
                    <a:lumMod val="75000"/>
                  </a:schemeClr>
                </a:solidFill>
              </a:rPr>
              <a:t>Eagle</a:t>
            </a:r>
            <a:br>
              <a:rPr lang="en-US" sz="1400" dirty="0">
                <a:solidFill>
                  <a:schemeClr val="accent5">
                    <a:lumMod val="75000"/>
                  </a:schemeClr>
                </a:solidFill>
              </a:rPr>
            </a:br>
            <a:r>
              <a:rPr lang="en-US" sz="1400" dirty="0">
                <a:solidFill>
                  <a:schemeClr val="accent5">
                    <a:lumMod val="75000"/>
                  </a:schemeClr>
                </a:solidFill>
              </a:rPr>
              <a:t>127 Qubits</a:t>
            </a:r>
          </a:p>
        </p:txBody>
      </p:sp>
      <p:sp>
        <p:nvSpPr>
          <p:cNvPr id="27" name="TextBox 26">
            <a:extLst>
              <a:ext uri="{FF2B5EF4-FFF2-40B4-BE49-F238E27FC236}">
                <a16:creationId xmlns:a16="http://schemas.microsoft.com/office/drawing/2014/main" id="{85FD5E6C-5B5D-263A-A4AE-1F2FB08A7D16}"/>
              </a:ext>
            </a:extLst>
          </p:cNvPr>
          <p:cNvSpPr txBox="1"/>
          <p:nvPr/>
        </p:nvSpPr>
        <p:spPr>
          <a:xfrm>
            <a:off x="1050193" y="4786461"/>
            <a:ext cx="936282" cy="738664"/>
          </a:xfrm>
          <a:prstGeom prst="rect">
            <a:avLst/>
          </a:prstGeom>
          <a:noFill/>
        </p:spPr>
        <p:txBody>
          <a:bodyPr wrap="none" rtlCol="0">
            <a:spAutoFit/>
          </a:bodyPr>
          <a:lstStyle/>
          <a:p>
            <a:pPr algn="ctr"/>
            <a:r>
              <a:rPr lang="en-US" sz="1400" dirty="0">
                <a:solidFill>
                  <a:srgbClr val="C00000"/>
                </a:solidFill>
              </a:rPr>
              <a:t>First </a:t>
            </a:r>
          </a:p>
          <a:p>
            <a:pPr algn="ctr"/>
            <a:r>
              <a:rPr lang="en-US" sz="1400" dirty="0">
                <a:solidFill>
                  <a:srgbClr val="C00000"/>
                </a:solidFill>
              </a:rPr>
              <a:t>two-qubit</a:t>
            </a:r>
            <a:br>
              <a:rPr lang="en-US" sz="1400" dirty="0">
                <a:solidFill>
                  <a:srgbClr val="C00000"/>
                </a:solidFill>
              </a:rPr>
            </a:br>
            <a:r>
              <a:rPr lang="en-US" sz="1400" dirty="0">
                <a:solidFill>
                  <a:srgbClr val="C00000"/>
                </a:solidFill>
              </a:rPr>
              <a:t>computer </a:t>
            </a:r>
          </a:p>
        </p:txBody>
      </p:sp>
      <p:sp>
        <p:nvSpPr>
          <p:cNvPr id="28" name="TextBox 27">
            <a:extLst>
              <a:ext uri="{FF2B5EF4-FFF2-40B4-BE49-F238E27FC236}">
                <a16:creationId xmlns:a16="http://schemas.microsoft.com/office/drawing/2014/main" id="{95AA97F4-2B4D-3707-6FC6-2E8D12741D26}"/>
              </a:ext>
            </a:extLst>
          </p:cNvPr>
          <p:cNvSpPr txBox="1"/>
          <p:nvPr/>
        </p:nvSpPr>
        <p:spPr>
          <a:xfrm>
            <a:off x="5827368" y="5376860"/>
            <a:ext cx="996609" cy="738664"/>
          </a:xfrm>
          <a:prstGeom prst="rect">
            <a:avLst/>
          </a:prstGeom>
          <a:noFill/>
        </p:spPr>
        <p:txBody>
          <a:bodyPr wrap="square" rtlCol="0">
            <a:spAutoFit/>
          </a:bodyPr>
          <a:lstStyle/>
          <a:p>
            <a:pPr algn="ctr"/>
            <a:r>
              <a:rPr lang="en-US" sz="1400" dirty="0">
                <a:solidFill>
                  <a:schemeClr val="accent5">
                    <a:lumMod val="75000"/>
                  </a:schemeClr>
                </a:solidFill>
              </a:rPr>
              <a:t>Cloud </a:t>
            </a:r>
            <a:br>
              <a:rPr lang="en-US" sz="1400" dirty="0">
                <a:solidFill>
                  <a:schemeClr val="accent5">
                    <a:lumMod val="75000"/>
                  </a:schemeClr>
                </a:solidFill>
              </a:rPr>
            </a:br>
            <a:r>
              <a:rPr lang="en-US" sz="1400" dirty="0">
                <a:solidFill>
                  <a:schemeClr val="accent5">
                    <a:lumMod val="75000"/>
                  </a:schemeClr>
                </a:solidFill>
              </a:rPr>
              <a:t>Quantum Computing</a:t>
            </a:r>
          </a:p>
        </p:txBody>
      </p:sp>
      <p:sp>
        <p:nvSpPr>
          <p:cNvPr id="29" name="TextBox 28">
            <a:extLst>
              <a:ext uri="{FF2B5EF4-FFF2-40B4-BE49-F238E27FC236}">
                <a16:creationId xmlns:a16="http://schemas.microsoft.com/office/drawing/2014/main" id="{2BED557F-108D-3624-4E0A-6E715AE004E9}"/>
              </a:ext>
            </a:extLst>
          </p:cNvPr>
          <p:cNvSpPr txBox="1"/>
          <p:nvPr/>
        </p:nvSpPr>
        <p:spPr>
          <a:xfrm>
            <a:off x="3735242" y="4710160"/>
            <a:ext cx="866712" cy="523220"/>
          </a:xfrm>
          <a:prstGeom prst="rect">
            <a:avLst/>
          </a:prstGeom>
          <a:noFill/>
        </p:spPr>
        <p:txBody>
          <a:bodyPr wrap="none" rtlCol="0">
            <a:spAutoFit/>
          </a:bodyPr>
          <a:lstStyle/>
          <a:p>
            <a:pPr algn="ctr"/>
            <a:r>
              <a:rPr lang="en-US" sz="1400" dirty="0">
                <a:solidFill>
                  <a:srgbClr val="00B0F0"/>
                </a:solidFill>
              </a:rPr>
              <a:t>1QBit </a:t>
            </a:r>
            <a:br>
              <a:rPr lang="en-US" sz="1400" dirty="0">
                <a:solidFill>
                  <a:srgbClr val="00B0F0"/>
                </a:solidFill>
              </a:rPr>
            </a:br>
            <a:r>
              <a:rPr lang="en-US" sz="1400" dirty="0">
                <a:solidFill>
                  <a:srgbClr val="00B0F0"/>
                </a:solidFill>
              </a:rPr>
              <a:t>Founded </a:t>
            </a:r>
          </a:p>
        </p:txBody>
      </p:sp>
      <p:sp>
        <p:nvSpPr>
          <p:cNvPr id="30" name="TextBox 29">
            <a:extLst>
              <a:ext uri="{FF2B5EF4-FFF2-40B4-BE49-F238E27FC236}">
                <a16:creationId xmlns:a16="http://schemas.microsoft.com/office/drawing/2014/main" id="{15506F0C-0AF6-7745-DB6C-D73D15F5708C}"/>
              </a:ext>
            </a:extLst>
          </p:cNvPr>
          <p:cNvSpPr txBox="1"/>
          <p:nvPr/>
        </p:nvSpPr>
        <p:spPr>
          <a:xfrm>
            <a:off x="3003023" y="2846012"/>
            <a:ext cx="1127681" cy="738664"/>
          </a:xfrm>
          <a:prstGeom prst="rect">
            <a:avLst/>
          </a:prstGeom>
          <a:noFill/>
        </p:spPr>
        <p:txBody>
          <a:bodyPr wrap="none" rtlCol="0">
            <a:spAutoFit/>
          </a:bodyPr>
          <a:lstStyle/>
          <a:p>
            <a:r>
              <a:rPr lang="en-US" sz="1400" dirty="0">
                <a:solidFill>
                  <a:srgbClr val="7030A0"/>
                </a:solidFill>
              </a:rPr>
              <a:t>World’s First </a:t>
            </a:r>
            <a:br>
              <a:rPr lang="en-US" sz="1400" dirty="0">
                <a:solidFill>
                  <a:srgbClr val="7030A0"/>
                </a:solidFill>
              </a:rPr>
            </a:br>
            <a:r>
              <a:rPr lang="en-US" sz="1400" dirty="0">
                <a:solidFill>
                  <a:srgbClr val="7030A0"/>
                </a:solidFill>
              </a:rPr>
              <a:t>Quantum </a:t>
            </a:r>
            <a:br>
              <a:rPr lang="en-US" sz="1400" dirty="0">
                <a:solidFill>
                  <a:srgbClr val="7030A0"/>
                </a:solidFill>
              </a:rPr>
            </a:br>
            <a:r>
              <a:rPr lang="en-US" sz="1400" dirty="0">
                <a:solidFill>
                  <a:srgbClr val="7030A0"/>
                </a:solidFill>
              </a:rPr>
              <a:t>Computer</a:t>
            </a:r>
          </a:p>
        </p:txBody>
      </p:sp>
      <p:sp>
        <p:nvSpPr>
          <p:cNvPr id="31" name="TextBox 30">
            <a:extLst>
              <a:ext uri="{FF2B5EF4-FFF2-40B4-BE49-F238E27FC236}">
                <a16:creationId xmlns:a16="http://schemas.microsoft.com/office/drawing/2014/main" id="{3137ABCE-DB72-55D4-62E6-AEC68892B5F4}"/>
              </a:ext>
            </a:extLst>
          </p:cNvPr>
          <p:cNvSpPr txBox="1"/>
          <p:nvPr/>
        </p:nvSpPr>
        <p:spPr>
          <a:xfrm>
            <a:off x="1586555" y="2947285"/>
            <a:ext cx="826637" cy="523220"/>
          </a:xfrm>
          <a:prstGeom prst="rect">
            <a:avLst/>
          </a:prstGeom>
          <a:noFill/>
        </p:spPr>
        <p:txBody>
          <a:bodyPr wrap="none" rtlCol="0">
            <a:spAutoFit/>
          </a:bodyPr>
          <a:lstStyle/>
          <a:p>
            <a:r>
              <a:rPr lang="en-US" sz="1400" dirty="0">
                <a:solidFill>
                  <a:srgbClr val="7030A0"/>
                </a:solidFill>
              </a:rPr>
              <a:t>D-Wave </a:t>
            </a:r>
            <a:br>
              <a:rPr lang="en-US" sz="1400" dirty="0">
                <a:solidFill>
                  <a:srgbClr val="7030A0"/>
                </a:solidFill>
              </a:rPr>
            </a:br>
            <a:r>
              <a:rPr lang="en-US" sz="1400" dirty="0">
                <a:solidFill>
                  <a:srgbClr val="7030A0"/>
                </a:solidFill>
              </a:rPr>
              <a:t>Founded</a:t>
            </a:r>
          </a:p>
        </p:txBody>
      </p:sp>
      <p:pic>
        <p:nvPicPr>
          <p:cNvPr id="33" name="Picture 32">
            <a:extLst>
              <a:ext uri="{FF2B5EF4-FFF2-40B4-BE49-F238E27FC236}">
                <a16:creationId xmlns:a16="http://schemas.microsoft.com/office/drawing/2014/main" id="{49DD31F1-D2DB-9085-E1D8-6DA1CB59A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308" y="2348860"/>
            <a:ext cx="741366" cy="1048022"/>
          </a:xfrm>
          <a:prstGeom prst="rect">
            <a:avLst/>
          </a:prstGeom>
        </p:spPr>
      </p:pic>
      <p:pic>
        <p:nvPicPr>
          <p:cNvPr id="35" name="Picture 34">
            <a:extLst>
              <a:ext uri="{FF2B5EF4-FFF2-40B4-BE49-F238E27FC236}">
                <a16:creationId xmlns:a16="http://schemas.microsoft.com/office/drawing/2014/main" id="{4AEF23A9-ED66-6071-C1F8-290BAAB91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9874" y="2526409"/>
            <a:ext cx="1411054" cy="310715"/>
          </a:xfrm>
          <a:prstGeom prst="rect">
            <a:avLst/>
          </a:prstGeom>
        </p:spPr>
      </p:pic>
      <p:pic>
        <p:nvPicPr>
          <p:cNvPr id="37" name="Picture 36">
            <a:extLst>
              <a:ext uri="{FF2B5EF4-FFF2-40B4-BE49-F238E27FC236}">
                <a16:creationId xmlns:a16="http://schemas.microsoft.com/office/drawing/2014/main" id="{696910B2-CCFB-8347-8440-E45992EBCC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7368" y="4786461"/>
            <a:ext cx="996609" cy="523220"/>
          </a:xfrm>
          <a:prstGeom prst="rect">
            <a:avLst/>
          </a:prstGeom>
        </p:spPr>
      </p:pic>
      <p:sp>
        <p:nvSpPr>
          <p:cNvPr id="38" name="TextBox 37">
            <a:extLst>
              <a:ext uri="{FF2B5EF4-FFF2-40B4-BE49-F238E27FC236}">
                <a16:creationId xmlns:a16="http://schemas.microsoft.com/office/drawing/2014/main" id="{3F24973A-68D5-BE85-53CA-A77709EF0D44}"/>
              </a:ext>
            </a:extLst>
          </p:cNvPr>
          <p:cNvSpPr txBox="1"/>
          <p:nvPr/>
        </p:nvSpPr>
        <p:spPr>
          <a:xfrm>
            <a:off x="7553109" y="5478961"/>
            <a:ext cx="889987" cy="523220"/>
          </a:xfrm>
          <a:prstGeom prst="rect">
            <a:avLst/>
          </a:prstGeom>
          <a:noFill/>
        </p:spPr>
        <p:txBody>
          <a:bodyPr wrap="none" rtlCol="0">
            <a:spAutoFit/>
          </a:bodyPr>
          <a:lstStyle/>
          <a:p>
            <a:r>
              <a:rPr lang="en-US" sz="1400" dirty="0">
                <a:solidFill>
                  <a:schemeClr val="accent5">
                    <a:lumMod val="75000"/>
                  </a:schemeClr>
                </a:solidFill>
              </a:rPr>
              <a:t>Falcon</a:t>
            </a:r>
            <a:br>
              <a:rPr lang="en-US" sz="1400" dirty="0">
                <a:solidFill>
                  <a:schemeClr val="accent5">
                    <a:lumMod val="75000"/>
                  </a:schemeClr>
                </a:solidFill>
              </a:rPr>
            </a:br>
            <a:r>
              <a:rPr lang="en-US" sz="1400" dirty="0">
                <a:solidFill>
                  <a:schemeClr val="accent5">
                    <a:lumMod val="75000"/>
                  </a:schemeClr>
                </a:solidFill>
              </a:rPr>
              <a:t>27 Qubits</a:t>
            </a:r>
          </a:p>
        </p:txBody>
      </p:sp>
      <p:sp>
        <p:nvSpPr>
          <p:cNvPr id="41" name="TextBox 40">
            <a:extLst>
              <a:ext uri="{FF2B5EF4-FFF2-40B4-BE49-F238E27FC236}">
                <a16:creationId xmlns:a16="http://schemas.microsoft.com/office/drawing/2014/main" id="{DE22EA6F-3F3E-AD26-57DC-EB42F759BC40}"/>
              </a:ext>
            </a:extLst>
          </p:cNvPr>
          <p:cNvSpPr txBox="1"/>
          <p:nvPr/>
        </p:nvSpPr>
        <p:spPr>
          <a:xfrm>
            <a:off x="11063215" y="5478961"/>
            <a:ext cx="981359" cy="523220"/>
          </a:xfrm>
          <a:prstGeom prst="rect">
            <a:avLst/>
          </a:prstGeom>
          <a:noFill/>
        </p:spPr>
        <p:txBody>
          <a:bodyPr wrap="none" rtlCol="0">
            <a:spAutoFit/>
          </a:bodyPr>
          <a:lstStyle/>
          <a:p>
            <a:pPr algn="ctr"/>
            <a:r>
              <a:rPr lang="en-US" sz="1400" dirty="0">
                <a:solidFill>
                  <a:schemeClr val="accent5">
                    <a:lumMod val="75000"/>
                  </a:schemeClr>
                </a:solidFill>
              </a:rPr>
              <a:t>Osprey</a:t>
            </a:r>
            <a:br>
              <a:rPr lang="en-US" sz="1400" dirty="0">
                <a:solidFill>
                  <a:schemeClr val="accent5">
                    <a:lumMod val="75000"/>
                  </a:schemeClr>
                </a:solidFill>
              </a:rPr>
            </a:br>
            <a:r>
              <a:rPr lang="en-US" sz="1400" dirty="0">
                <a:solidFill>
                  <a:schemeClr val="accent5">
                    <a:lumMod val="75000"/>
                  </a:schemeClr>
                </a:solidFill>
              </a:rPr>
              <a:t>433 Qubits</a:t>
            </a:r>
          </a:p>
        </p:txBody>
      </p:sp>
      <p:cxnSp>
        <p:nvCxnSpPr>
          <p:cNvPr id="46" name="Straight Arrow Connector 45">
            <a:extLst>
              <a:ext uri="{FF2B5EF4-FFF2-40B4-BE49-F238E27FC236}">
                <a16:creationId xmlns:a16="http://schemas.microsoft.com/office/drawing/2014/main" id="{E9A199DD-0EA0-3633-0A27-C229BEA658E9}"/>
              </a:ext>
            </a:extLst>
          </p:cNvPr>
          <p:cNvCxnSpPr>
            <a:stCxn id="28" idx="3"/>
            <a:endCxn id="38" idx="1"/>
          </p:cNvCxnSpPr>
          <p:nvPr/>
        </p:nvCxnSpPr>
        <p:spPr>
          <a:xfrm flipV="1">
            <a:off x="6823977" y="5740571"/>
            <a:ext cx="729132" cy="562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1F3AA20-0353-3A07-B91F-FE65D5B2AE92}"/>
              </a:ext>
            </a:extLst>
          </p:cNvPr>
          <p:cNvCxnSpPr>
            <a:cxnSpLocks/>
            <a:endCxn id="41" idx="1"/>
          </p:cNvCxnSpPr>
          <p:nvPr/>
        </p:nvCxnSpPr>
        <p:spPr>
          <a:xfrm flipV="1">
            <a:off x="10518933" y="5740571"/>
            <a:ext cx="544282" cy="743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B71BE52-E846-0188-A04F-22CAD9BFF672}"/>
              </a:ext>
            </a:extLst>
          </p:cNvPr>
          <p:cNvCxnSpPr>
            <a:cxnSpLocks/>
            <a:endCxn id="24" idx="1"/>
          </p:cNvCxnSpPr>
          <p:nvPr/>
        </p:nvCxnSpPr>
        <p:spPr>
          <a:xfrm>
            <a:off x="8432508" y="5746192"/>
            <a:ext cx="1117215" cy="363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F4020FA-24B0-4096-DA3F-2E608A9B6DFA}"/>
              </a:ext>
            </a:extLst>
          </p:cNvPr>
          <p:cNvCxnSpPr>
            <a:stCxn id="31" idx="3"/>
            <a:endCxn id="30" idx="1"/>
          </p:cNvCxnSpPr>
          <p:nvPr/>
        </p:nvCxnSpPr>
        <p:spPr>
          <a:xfrm>
            <a:off x="2413192" y="3208895"/>
            <a:ext cx="589831" cy="6449"/>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7108CBAE-1A94-D634-E0EC-1ECA2A181A85}"/>
              </a:ext>
            </a:extLst>
          </p:cNvPr>
          <p:cNvPicPr>
            <a:picLocks noChangeAspect="1"/>
          </p:cNvPicPr>
          <p:nvPr/>
        </p:nvPicPr>
        <p:blipFill>
          <a:blip r:embed="rId7"/>
          <a:stretch>
            <a:fillRect/>
          </a:stretch>
        </p:blipFill>
        <p:spPr>
          <a:xfrm>
            <a:off x="10480327" y="2630119"/>
            <a:ext cx="1287410" cy="1287410"/>
          </a:xfrm>
          <a:prstGeom prst="rect">
            <a:avLst/>
          </a:prstGeom>
        </p:spPr>
      </p:pic>
      <p:pic>
        <p:nvPicPr>
          <p:cNvPr id="55" name="Picture 54">
            <a:extLst>
              <a:ext uri="{FF2B5EF4-FFF2-40B4-BE49-F238E27FC236}">
                <a16:creationId xmlns:a16="http://schemas.microsoft.com/office/drawing/2014/main" id="{A4F929AD-C64E-669C-10FD-7602772926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00212" y="2708999"/>
            <a:ext cx="1397362" cy="1048022"/>
          </a:xfrm>
          <a:prstGeom prst="rect">
            <a:avLst/>
          </a:prstGeom>
        </p:spPr>
      </p:pic>
      <p:pic>
        <p:nvPicPr>
          <p:cNvPr id="57" name="Picture 56">
            <a:extLst>
              <a:ext uri="{FF2B5EF4-FFF2-40B4-BE49-F238E27FC236}">
                <a16:creationId xmlns:a16="http://schemas.microsoft.com/office/drawing/2014/main" id="{7E520BE8-ADC6-21FA-51FD-6A18B34569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879327" y="2937874"/>
            <a:ext cx="619299" cy="619299"/>
          </a:xfrm>
          <a:prstGeom prst="rect">
            <a:avLst/>
          </a:prstGeom>
        </p:spPr>
      </p:pic>
      <p:sp>
        <p:nvSpPr>
          <p:cNvPr id="25" name="TextBox 24">
            <a:extLst>
              <a:ext uri="{FF2B5EF4-FFF2-40B4-BE49-F238E27FC236}">
                <a16:creationId xmlns:a16="http://schemas.microsoft.com/office/drawing/2014/main" id="{8D946A67-34E4-57BA-8D1A-1345727C3CDB}"/>
              </a:ext>
            </a:extLst>
          </p:cNvPr>
          <p:cNvSpPr txBox="1"/>
          <p:nvPr/>
        </p:nvSpPr>
        <p:spPr>
          <a:xfrm>
            <a:off x="8956772" y="2503539"/>
            <a:ext cx="2167260" cy="369332"/>
          </a:xfrm>
          <a:prstGeom prst="rect">
            <a:avLst/>
          </a:prstGeom>
          <a:noFill/>
        </p:spPr>
        <p:txBody>
          <a:bodyPr wrap="none" rtlCol="0">
            <a:spAutoFit/>
          </a:bodyPr>
          <a:lstStyle/>
          <a:p>
            <a:r>
              <a:rPr lang="en-US" dirty="0">
                <a:solidFill>
                  <a:schemeClr val="accent2">
                    <a:lumMod val="75000"/>
                  </a:schemeClr>
                </a:solidFill>
              </a:rPr>
              <a:t>Quantum Supremacy</a:t>
            </a:r>
          </a:p>
        </p:txBody>
      </p:sp>
      <p:sp>
        <p:nvSpPr>
          <p:cNvPr id="9" name="Right Arrow 8">
            <a:extLst>
              <a:ext uri="{FF2B5EF4-FFF2-40B4-BE49-F238E27FC236}">
                <a16:creationId xmlns:a16="http://schemas.microsoft.com/office/drawing/2014/main" id="{5A9D87F6-9174-70A1-AAC8-5C3687A35AF7}"/>
              </a:ext>
            </a:extLst>
          </p:cNvPr>
          <p:cNvSpPr/>
          <p:nvPr/>
        </p:nvSpPr>
        <p:spPr>
          <a:xfrm>
            <a:off x="804472" y="3732115"/>
            <a:ext cx="10583055" cy="79447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82EB52E-BDE2-9D53-D61E-4B059B30B48D}"/>
              </a:ext>
            </a:extLst>
          </p:cNvPr>
          <p:cNvSpPr txBox="1"/>
          <p:nvPr/>
        </p:nvSpPr>
        <p:spPr>
          <a:xfrm>
            <a:off x="10636171" y="3934150"/>
            <a:ext cx="652743" cy="369332"/>
          </a:xfrm>
          <a:prstGeom prst="rect">
            <a:avLst/>
          </a:prstGeom>
          <a:noFill/>
        </p:spPr>
        <p:txBody>
          <a:bodyPr wrap="none" rtlCol="0">
            <a:spAutoFit/>
          </a:bodyPr>
          <a:lstStyle/>
          <a:p>
            <a:r>
              <a:rPr lang="en-US" dirty="0"/>
              <a:t>2022</a:t>
            </a:r>
          </a:p>
        </p:txBody>
      </p:sp>
      <p:pic>
        <p:nvPicPr>
          <p:cNvPr id="60" name="Picture 59">
            <a:extLst>
              <a:ext uri="{FF2B5EF4-FFF2-40B4-BE49-F238E27FC236}">
                <a16:creationId xmlns:a16="http://schemas.microsoft.com/office/drawing/2014/main" id="{0E67A0EC-23C5-4A91-DD38-AEDB10FD64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33819" y="5263139"/>
            <a:ext cx="1065262" cy="323624"/>
          </a:xfrm>
          <a:prstGeom prst="rect">
            <a:avLst/>
          </a:prstGeom>
        </p:spPr>
      </p:pic>
    </p:spTree>
    <p:extLst>
      <p:ext uri="{BB962C8B-B14F-4D97-AF65-F5344CB8AC3E}">
        <p14:creationId xmlns:p14="http://schemas.microsoft.com/office/powerpoint/2010/main" val="46076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7" grpId="0"/>
      <p:bldP spid="28" grpId="0"/>
      <p:bldP spid="29" grpId="0"/>
      <p:bldP spid="30" grpId="0"/>
      <p:bldP spid="31" grpId="0"/>
      <p:bldP spid="38" grpId="0"/>
      <p:bldP spid="41"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373389" y="307103"/>
            <a:ext cx="9895951" cy="1033669"/>
          </a:xfrm>
        </p:spPr>
        <p:txBody>
          <a:bodyPr>
            <a:normAutofit/>
          </a:bodyPr>
          <a:lstStyle/>
          <a:p>
            <a:r>
              <a:rPr lang="en-US" sz="4000" b="1" dirty="0">
                <a:solidFill>
                  <a:srgbClr val="FFFFFF"/>
                </a:solidFill>
              </a:rPr>
              <a:t>Acceleration of Investment</a:t>
            </a: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3"/>
          <a:stretch>
            <a:fillRect/>
          </a:stretch>
        </p:blipFill>
        <p:spPr>
          <a:xfrm>
            <a:off x="9566902" y="5827728"/>
            <a:ext cx="2916201" cy="1258737"/>
          </a:xfrm>
          <a:prstGeom prst="rect">
            <a:avLst/>
          </a:prstGeom>
          <a:ln w="12700">
            <a:miter lim="400000"/>
          </a:ln>
        </p:spPr>
      </p:pic>
      <p:sp>
        <p:nvSpPr>
          <p:cNvPr id="9" name="TextBox 8">
            <a:extLst>
              <a:ext uri="{FF2B5EF4-FFF2-40B4-BE49-F238E27FC236}">
                <a16:creationId xmlns:a16="http://schemas.microsoft.com/office/drawing/2014/main" id="{1967258C-B470-EB5C-9D82-A132DDBA6F53}"/>
              </a:ext>
            </a:extLst>
          </p:cNvPr>
          <p:cNvSpPr txBox="1"/>
          <p:nvPr/>
        </p:nvSpPr>
        <p:spPr>
          <a:xfrm>
            <a:off x="6788731" y="5750974"/>
            <a:ext cx="4296364" cy="369332"/>
          </a:xfrm>
          <a:prstGeom prst="rect">
            <a:avLst/>
          </a:prstGeom>
          <a:noFill/>
        </p:spPr>
        <p:txBody>
          <a:bodyPr wrap="square" rtlCol="0">
            <a:spAutoFit/>
          </a:bodyPr>
          <a:lstStyle/>
          <a:p>
            <a:r>
              <a:rPr lang="en-US" dirty="0"/>
              <a:t>World’s quantum computing companies</a:t>
            </a:r>
          </a:p>
        </p:txBody>
      </p:sp>
      <p:sp>
        <p:nvSpPr>
          <p:cNvPr id="11" name="TextBox 10">
            <a:extLst>
              <a:ext uri="{FF2B5EF4-FFF2-40B4-BE49-F238E27FC236}">
                <a16:creationId xmlns:a16="http://schemas.microsoft.com/office/drawing/2014/main" id="{C6966469-BFBB-1D3C-3888-95C18A220510}"/>
              </a:ext>
            </a:extLst>
          </p:cNvPr>
          <p:cNvSpPr txBox="1"/>
          <p:nvPr/>
        </p:nvSpPr>
        <p:spPr>
          <a:xfrm>
            <a:off x="6457005" y="1687442"/>
            <a:ext cx="5229726" cy="369332"/>
          </a:xfrm>
          <a:prstGeom prst="rect">
            <a:avLst/>
          </a:prstGeom>
          <a:noFill/>
        </p:spPr>
        <p:txBody>
          <a:bodyPr wrap="square" rtlCol="0">
            <a:spAutoFit/>
          </a:bodyPr>
          <a:lstStyle/>
          <a:p>
            <a:r>
              <a:rPr lang="en-US" dirty="0"/>
              <a:t>Public and private investments in quantum computing</a:t>
            </a:r>
          </a:p>
        </p:txBody>
      </p:sp>
      <p:sp>
        <p:nvSpPr>
          <p:cNvPr id="13" name="TextBox 12">
            <a:extLst>
              <a:ext uri="{FF2B5EF4-FFF2-40B4-BE49-F238E27FC236}">
                <a16:creationId xmlns:a16="http://schemas.microsoft.com/office/drawing/2014/main" id="{411FAB06-18AD-C68A-8149-7E0B854B4D02}"/>
              </a:ext>
            </a:extLst>
          </p:cNvPr>
          <p:cNvSpPr txBox="1"/>
          <p:nvPr/>
        </p:nvSpPr>
        <p:spPr>
          <a:xfrm>
            <a:off x="4164638" y="4085959"/>
            <a:ext cx="2835392" cy="646331"/>
          </a:xfrm>
          <a:prstGeom prst="rect">
            <a:avLst/>
          </a:prstGeom>
          <a:noFill/>
        </p:spPr>
        <p:txBody>
          <a:bodyPr wrap="square" rtlCol="0">
            <a:spAutoFit/>
          </a:bodyPr>
          <a:lstStyle/>
          <a:p>
            <a:r>
              <a:rPr lang="en-US" dirty="0"/>
              <a:t>Equity invested in quantum </a:t>
            </a:r>
          </a:p>
          <a:p>
            <a:r>
              <a:rPr lang="en-US" dirty="0"/>
              <a:t>computing companies</a:t>
            </a:r>
          </a:p>
        </p:txBody>
      </p:sp>
      <p:sp>
        <p:nvSpPr>
          <p:cNvPr id="17" name="TextBox 16">
            <a:extLst>
              <a:ext uri="{FF2B5EF4-FFF2-40B4-BE49-F238E27FC236}">
                <a16:creationId xmlns:a16="http://schemas.microsoft.com/office/drawing/2014/main" id="{61A519B6-348F-3060-2B7A-250AE9350E40}"/>
              </a:ext>
            </a:extLst>
          </p:cNvPr>
          <p:cNvSpPr txBox="1"/>
          <p:nvPr/>
        </p:nvSpPr>
        <p:spPr>
          <a:xfrm>
            <a:off x="641528" y="2167732"/>
            <a:ext cx="1183337" cy="1200329"/>
          </a:xfrm>
          <a:prstGeom prst="rect">
            <a:avLst/>
          </a:prstGeom>
          <a:noFill/>
        </p:spPr>
        <p:txBody>
          <a:bodyPr wrap="none" rtlCol="0">
            <a:spAutoFit/>
          </a:bodyPr>
          <a:lstStyle/>
          <a:p>
            <a:r>
              <a:rPr lang="en-US" dirty="0"/>
              <a:t>National </a:t>
            </a:r>
            <a:br>
              <a:rPr lang="en-US" dirty="0"/>
            </a:br>
            <a:r>
              <a:rPr lang="en-US" dirty="0"/>
              <a:t>quantum </a:t>
            </a:r>
          </a:p>
          <a:p>
            <a:r>
              <a:rPr lang="en-US" dirty="0"/>
              <a:t>initiatives</a:t>
            </a:r>
          </a:p>
          <a:p>
            <a:r>
              <a:rPr lang="en-US" dirty="0"/>
              <a:t>since 2016</a:t>
            </a:r>
          </a:p>
        </p:txBody>
      </p:sp>
      <p:pic>
        <p:nvPicPr>
          <p:cNvPr id="19" name="Picture 18">
            <a:extLst>
              <a:ext uri="{FF2B5EF4-FFF2-40B4-BE49-F238E27FC236}">
                <a16:creationId xmlns:a16="http://schemas.microsoft.com/office/drawing/2014/main" id="{D48BB1B4-E816-EEAB-591F-656958406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4956" y="1957290"/>
            <a:ext cx="2667093" cy="1683725"/>
          </a:xfrm>
          <a:prstGeom prst="rect">
            <a:avLst/>
          </a:prstGeom>
        </p:spPr>
      </p:pic>
      <p:pic>
        <p:nvPicPr>
          <p:cNvPr id="21" name="Picture 20">
            <a:extLst>
              <a:ext uri="{FF2B5EF4-FFF2-40B4-BE49-F238E27FC236}">
                <a16:creationId xmlns:a16="http://schemas.microsoft.com/office/drawing/2014/main" id="{42AD6C37-AA1D-E0D1-6654-F47BDA481C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6913" y="3987333"/>
            <a:ext cx="2805945" cy="1683725"/>
          </a:xfrm>
          <a:prstGeom prst="rect">
            <a:avLst/>
          </a:prstGeom>
        </p:spPr>
      </p:pic>
      <p:sp>
        <p:nvSpPr>
          <p:cNvPr id="22" name="TextBox 21">
            <a:extLst>
              <a:ext uri="{FF2B5EF4-FFF2-40B4-BE49-F238E27FC236}">
                <a16:creationId xmlns:a16="http://schemas.microsoft.com/office/drawing/2014/main" id="{BE99513E-6738-2B5D-00F3-7924FAB2A394}"/>
              </a:ext>
            </a:extLst>
          </p:cNvPr>
          <p:cNvSpPr txBox="1"/>
          <p:nvPr/>
        </p:nvSpPr>
        <p:spPr>
          <a:xfrm>
            <a:off x="7274507" y="4749554"/>
            <a:ext cx="1157039" cy="646331"/>
          </a:xfrm>
          <a:prstGeom prst="rect">
            <a:avLst/>
          </a:prstGeom>
          <a:noFill/>
          <a:ln>
            <a:solidFill>
              <a:schemeClr val="accent1"/>
            </a:solidFill>
          </a:ln>
        </p:spPr>
        <p:txBody>
          <a:bodyPr wrap="square" rtlCol="0">
            <a:spAutoFit/>
          </a:bodyPr>
          <a:lstStyle/>
          <a:p>
            <a:r>
              <a:rPr lang="en-US" dirty="0">
                <a:solidFill>
                  <a:srgbClr val="0070C0"/>
                </a:solidFill>
              </a:rPr>
              <a:t>2015:  42 </a:t>
            </a:r>
          </a:p>
          <a:p>
            <a:r>
              <a:rPr lang="en-US" dirty="0">
                <a:solidFill>
                  <a:srgbClr val="0070C0"/>
                </a:solidFill>
              </a:rPr>
              <a:t>2021: 195</a:t>
            </a:r>
          </a:p>
        </p:txBody>
      </p:sp>
      <p:sp>
        <p:nvSpPr>
          <p:cNvPr id="23" name="TextBox 22">
            <a:extLst>
              <a:ext uri="{FF2B5EF4-FFF2-40B4-BE49-F238E27FC236}">
                <a16:creationId xmlns:a16="http://schemas.microsoft.com/office/drawing/2014/main" id="{77578807-4657-C596-14CA-419C63869727}"/>
              </a:ext>
            </a:extLst>
          </p:cNvPr>
          <p:cNvSpPr txBox="1"/>
          <p:nvPr/>
        </p:nvSpPr>
        <p:spPr>
          <a:xfrm>
            <a:off x="4763538" y="2567841"/>
            <a:ext cx="444352" cy="400110"/>
          </a:xfrm>
          <a:prstGeom prst="rect">
            <a:avLst/>
          </a:prstGeom>
          <a:noFill/>
          <a:ln>
            <a:solidFill>
              <a:schemeClr val="accent1"/>
            </a:solidFill>
          </a:ln>
        </p:spPr>
        <p:txBody>
          <a:bodyPr wrap="none" rtlCol="0">
            <a:spAutoFit/>
          </a:bodyPr>
          <a:lstStyle/>
          <a:p>
            <a:r>
              <a:rPr lang="en-US" sz="2000" dirty="0">
                <a:solidFill>
                  <a:srgbClr val="0070C0"/>
                </a:solidFill>
              </a:rPr>
              <a:t>15</a:t>
            </a:r>
            <a:endParaRPr lang="en-US" dirty="0">
              <a:solidFill>
                <a:srgbClr val="0070C0"/>
              </a:solidFill>
            </a:endParaRPr>
          </a:p>
        </p:txBody>
      </p:sp>
      <p:sp>
        <p:nvSpPr>
          <p:cNvPr id="24" name="TextBox 23">
            <a:extLst>
              <a:ext uri="{FF2B5EF4-FFF2-40B4-BE49-F238E27FC236}">
                <a16:creationId xmlns:a16="http://schemas.microsoft.com/office/drawing/2014/main" id="{6A356F52-6DB4-A426-44D5-288C95906E3E}"/>
              </a:ext>
            </a:extLst>
          </p:cNvPr>
          <p:cNvSpPr txBox="1"/>
          <p:nvPr/>
        </p:nvSpPr>
        <p:spPr>
          <a:xfrm>
            <a:off x="9775181" y="2767897"/>
            <a:ext cx="1646605" cy="646331"/>
          </a:xfrm>
          <a:prstGeom prst="rect">
            <a:avLst/>
          </a:prstGeom>
          <a:noFill/>
          <a:ln>
            <a:solidFill>
              <a:schemeClr val="accent1"/>
            </a:solidFill>
          </a:ln>
        </p:spPr>
        <p:txBody>
          <a:bodyPr wrap="none" rtlCol="0">
            <a:spAutoFit/>
          </a:bodyPr>
          <a:lstStyle/>
          <a:p>
            <a:r>
              <a:rPr lang="en-US" dirty="0">
                <a:solidFill>
                  <a:srgbClr val="0070C0"/>
                </a:solidFill>
              </a:rPr>
              <a:t>US$ 35.5 billion</a:t>
            </a:r>
          </a:p>
          <a:p>
            <a:r>
              <a:rPr lang="en-US" dirty="0">
                <a:solidFill>
                  <a:srgbClr val="0070C0"/>
                </a:solidFill>
              </a:rPr>
              <a:t>By 2022</a:t>
            </a:r>
          </a:p>
        </p:txBody>
      </p:sp>
      <p:pic>
        <p:nvPicPr>
          <p:cNvPr id="27" name="Picture 26">
            <a:extLst>
              <a:ext uri="{FF2B5EF4-FFF2-40B4-BE49-F238E27FC236}">
                <a16:creationId xmlns:a16="http://schemas.microsoft.com/office/drawing/2014/main" id="{9040FA61-755D-AC0F-0387-9D791D00C0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5928" y="2135109"/>
            <a:ext cx="2898741" cy="1711042"/>
          </a:xfrm>
          <a:prstGeom prst="rect">
            <a:avLst/>
          </a:prstGeom>
        </p:spPr>
      </p:pic>
      <p:pic>
        <p:nvPicPr>
          <p:cNvPr id="29" name="Picture 28">
            <a:extLst>
              <a:ext uri="{FF2B5EF4-FFF2-40B4-BE49-F238E27FC236}">
                <a16:creationId xmlns:a16="http://schemas.microsoft.com/office/drawing/2014/main" id="{316EBD06-0278-80F4-5734-CD171A5809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227" y="4089436"/>
            <a:ext cx="3400371" cy="2266914"/>
          </a:xfrm>
          <a:prstGeom prst="rect">
            <a:avLst/>
          </a:prstGeom>
        </p:spPr>
      </p:pic>
      <p:sp>
        <p:nvSpPr>
          <p:cNvPr id="30" name="TextBox 29">
            <a:extLst>
              <a:ext uri="{FF2B5EF4-FFF2-40B4-BE49-F238E27FC236}">
                <a16:creationId xmlns:a16="http://schemas.microsoft.com/office/drawing/2014/main" id="{2BB91106-1CE3-EEC5-BEA0-9CA9E007BF1E}"/>
              </a:ext>
            </a:extLst>
          </p:cNvPr>
          <p:cNvSpPr txBox="1"/>
          <p:nvPr/>
        </p:nvSpPr>
        <p:spPr>
          <a:xfrm>
            <a:off x="4669719" y="4823880"/>
            <a:ext cx="1524673" cy="646331"/>
          </a:xfrm>
          <a:prstGeom prst="rect">
            <a:avLst/>
          </a:prstGeom>
          <a:noFill/>
          <a:ln>
            <a:solidFill>
              <a:schemeClr val="accent1"/>
            </a:solidFill>
          </a:ln>
        </p:spPr>
        <p:txBody>
          <a:bodyPr wrap="square" rtlCol="0">
            <a:spAutoFit/>
          </a:bodyPr>
          <a:lstStyle/>
          <a:p>
            <a:r>
              <a:rPr lang="en-US" dirty="0">
                <a:solidFill>
                  <a:srgbClr val="0070C0"/>
                </a:solidFill>
              </a:rPr>
              <a:t>US$1.3 billion since 2018</a:t>
            </a:r>
          </a:p>
        </p:txBody>
      </p:sp>
      <p:sp>
        <p:nvSpPr>
          <p:cNvPr id="31" name="TextBox 30">
            <a:extLst>
              <a:ext uri="{FF2B5EF4-FFF2-40B4-BE49-F238E27FC236}">
                <a16:creationId xmlns:a16="http://schemas.microsoft.com/office/drawing/2014/main" id="{C34BAD51-8C81-C84E-ADF1-1A53C0A19DDA}"/>
              </a:ext>
            </a:extLst>
          </p:cNvPr>
          <p:cNvSpPr txBox="1"/>
          <p:nvPr/>
        </p:nvSpPr>
        <p:spPr>
          <a:xfrm>
            <a:off x="4366484" y="5710019"/>
            <a:ext cx="2131144" cy="646331"/>
          </a:xfrm>
          <a:prstGeom prst="rect">
            <a:avLst/>
          </a:prstGeom>
          <a:noFill/>
          <a:ln>
            <a:solidFill>
              <a:schemeClr val="accent1"/>
            </a:solidFill>
          </a:ln>
        </p:spPr>
        <p:txBody>
          <a:bodyPr wrap="square" rtlCol="0">
            <a:spAutoFit/>
          </a:bodyPr>
          <a:lstStyle/>
          <a:p>
            <a:r>
              <a:rPr lang="en-US" dirty="0">
                <a:solidFill>
                  <a:srgbClr val="0070C0"/>
                </a:solidFill>
              </a:rPr>
              <a:t>2/3 of all quantum computing equity</a:t>
            </a:r>
          </a:p>
        </p:txBody>
      </p:sp>
    </p:spTree>
    <p:extLst>
      <p:ext uri="{BB962C8B-B14F-4D97-AF65-F5344CB8AC3E}">
        <p14:creationId xmlns:p14="http://schemas.microsoft.com/office/powerpoint/2010/main" val="130535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22" grpId="0" animBg="1"/>
      <p:bldP spid="23" grpId="0" animBg="1"/>
      <p:bldP spid="24" grpId="0" animBg="1"/>
      <p:bldP spid="30"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373389" y="307103"/>
            <a:ext cx="9895951" cy="1033669"/>
          </a:xfrm>
        </p:spPr>
        <p:txBody>
          <a:bodyPr>
            <a:normAutofit/>
          </a:bodyPr>
          <a:lstStyle/>
          <a:p>
            <a:r>
              <a:rPr lang="en-US" sz="4000" b="1" dirty="0">
                <a:solidFill>
                  <a:srgbClr val="FFFFFF"/>
                </a:solidFill>
              </a:rPr>
              <a:t>Quantum Computing Technologies</a:t>
            </a: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3"/>
          <a:stretch>
            <a:fillRect/>
          </a:stretch>
        </p:blipFill>
        <p:spPr>
          <a:xfrm>
            <a:off x="9566902" y="5827728"/>
            <a:ext cx="2916201" cy="1258737"/>
          </a:xfrm>
          <a:prstGeom prst="rect">
            <a:avLst/>
          </a:prstGeom>
          <a:ln w="12700">
            <a:miter lim="400000"/>
          </a:ln>
        </p:spPr>
      </p:pic>
      <p:sp>
        <p:nvSpPr>
          <p:cNvPr id="26" name="Content Placeholder 2">
            <a:extLst>
              <a:ext uri="{FF2B5EF4-FFF2-40B4-BE49-F238E27FC236}">
                <a16:creationId xmlns:a16="http://schemas.microsoft.com/office/drawing/2014/main" id="{5AE724AE-5628-2217-1283-7F7726E859CD}"/>
              </a:ext>
            </a:extLst>
          </p:cNvPr>
          <p:cNvSpPr>
            <a:spLocks noGrp="1"/>
          </p:cNvSpPr>
          <p:nvPr>
            <p:ph idx="1"/>
          </p:nvPr>
        </p:nvSpPr>
        <p:spPr>
          <a:xfrm>
            <a:off x="464690" y="2076704"/>
            <a:ext cx="3529787" cy="4288642"/>
          </a:xfrm>
        </p:spPr>
        <p:txBody>
          <a:bodyPr anchor="ctr">
            <a:normAutofit/>
          </a:bodyPr>
          <a:lstStyle/>
          <a:p>
            <a:pPr marL="457200" lvl="1" indent="-457200">
              <a:spcBef>
                <a:spcPts val="1000"/>
              </a:spcBef>
            </a:pPr>
            <a:r>
              <a:rPr lang="en-US" sz="2800" dirty="0">
                <a:cs typeface="Times New Roman" panose="02020603050405020304" pitchFamily="18" charset="0"/>
              </a:rPr>
              <a:t>Superconductors</a:t>
            </a:r>
          </a:p>
          <a:p>
            <a:pPr marL="457200" lvl="1" indent="-457200">
              <a:spcBef>
                <a:spcPts val="1000"/>
              </a:spcBef>
            </a:pPr>
            <a:r>
              <a:rPr lang="en-US" sz="2800" dirty="0">
                <a:cs typeface="Times New Roman" panose="02020603050405020304" pitchFamily="18" charset="0"/>
              </a:rPr>
              <a:t>Trapped Ions</a:t>
            </a:r>
          </a:p>
          <a:p>
            <a:pPr marL="457200" lvl="1" indent="-457200">
              <a:spcBef>
                <a:spcPts val="1000"/>
              </a:spcBef>
            </a:pPr>
            <a:r>
              <a:rPr lang="en-US" sz="2800" dirty="0">
                <a:cs typeface="Times New Roman" panose="02020603050405020304" pitchFamily="18" charset="0"/>
              </a:rPr>
              <a:t>Spin Systems</a:t>
            </a:r>
          </a:p>
          <a:p>
            <a:pPr marL="457200" lvl="1" indent="-457200">
              <a:spcBef>
                <a:spcPts val="1000"/>
              </a:spcBef>
            </a:pPr>
            <a:r>
              <a:rPr lang="en-US" sz="2800" dirty="0">
                <a:cs typeface="Times New Roman" panose="02020603050405020304" pitchFamily="18" charset="0"/>
              </a:rPr>
              <a:t>Neutral Atoms</a:t>
            </a:r>
          </a:p>
          <a:p>
            <a:pPr marL="457200" lvl="1" indent="-457200">
              <a:spcBef>
                <a:spcPts val="1000"/>
              </a:spcBef>
            </a:pPr>
            <a:r>
              <a:rPr lang="en-US" sz="2800" dirty="0">
                <a:cs typeface="Times New Roman" panose="02020603050405020304" pitchFamily="18" charset="0"/>
              </a:rPr>
              <a:t>Nitrogen Vacancy </a:t>
            </a:r>
            <a:br>
              <a:rPr lang="en-US" sz="2800" dirty="0">
                <a:cs typeface="Times New Roman" panose="02020603050405020304" pitchFamily="18" charset="0"/>
              </a:rPr>
            </a:br>
            <a:r>
              <a:rPr lang="en-US" sz="2800" dirty="0">
                <a:cs typeface="Times New Roman" panose="02020603050405020304" pitchFamily="18" charset="0"/>
              </a:rPr>
              <a:t>(NV) </a:t>
            </a:r>
            <a:r>
              <a:rPr lang="en-US" sz="2800" dirty="0" err="1">
                <a:cs typeface="Times New Roman" panose="02020603050405020304" pitchFamily="18" charset="0"/>
              </a:rPr>
              <a:t>Centres</a:t>
            </a:r>
            <a:endParaRPr lang="en-US" sz="2800" dirty="0">
              <a:cs typeface="Times New Roman" panose="02020603050405020304" pitchFamily="18" charset="0"/>
            </a:endParaRPr>
          </a:p>
          <a:p>
            <a:pPr marL="457200" lvl="1" indent="-457200">
              <a:spcBef>
                <a:spcPts val="1000"/>
              </a:spcBef>
            </a:pPr>
            <a:r>
              <a:rPr lang="en-US" sz="2800" dirty="0">
                <a:cs typeface="Times New Roman" panose="02020603050405020304" pitchFamily="18" charset="0"/>
              </a:rPr>
              <a:t>T-Cells</a:t>
            </a:r>
          </a:p>
          <a:p>
            <a:pPr marL="457200" lvl="1" indent="-457200">
              <a:spcBef>
                <a:spcPts val="1000"/>
              </a:spcBef>
            </a:pPr>
            <a:r>
              <a:rPr lang="en-US" sz="2800" dirty="0">
                <a:cs typeface="Times New Roman" panose="02020603050405020304" pitchFamily="18" charset="0"/>
              </a:rPr>
              <a:t>Photonic Simulators</a:t>
            </a:r>
          </a:p>
        </p:txBody>
      </p:sp>
      <p:pic>
        <p:nvPicPr>
          <p:cNvPr id="28" name="Picture 27">
            <a:extLst>
              <a:ext uri="{FF2B5EF4-FFF2-40B4-BE49-F238E27FC236}">
                <a16:creationId xmlns:a16="http://schemas.microsoft.com/office/drawing/2014/main" id="{8BF82B04-85D8-9C6A-C318-65F242D8BC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606" y="2076704"/>
            <a:ext cx="3327986" cy="4526648"/>
          </a:xfrm>
          <a:prstGeom prst="rect">
            <a:avLst/>
          </a:prstGeom>
        </p:spPr>
      </p:pic>
      <p:sp>
        <p:nvSpPr>
          <p:cNvPr id="29" name="Content Placeholder 2">
            <a:extLst>
              <a:ext uri="{FF2B5EF4-FFF2-40B4-BE49-F238E27FC236}">
                <a16:creationId xmlns:a16="http://schemas.microsoft.com/office/drawing/2014/main" id="{3B9741CE-06F5-8A87-B667-13D124B6755C}"/>
              </a:ext>
            </a:extLst>
          </p:cNvPr>
          <p:cNvSpPr txBox="1">
            <a:spLocks/>
          </p:cNvSpPr>
          <p:nvPr/>
        </p:nvSpPr>
        <p:spPr>
          <a:xfrm>
            <a:off x="7988454" y="2013232"/>
            <a:ext cx="3738856" cy="428864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457200">
              <a:spcBef>
                <a:spcPts val="1000"/>
              </a:spcBef>
            </a:pPr>
            <a:r>
              <a:rPr lang="en-US" sz="2800" dirty="0">
                <a:cs typeface="Times New Roman" panose="02020603050405020304" pitchFamily="18" charset="0"/>
              </a:rPr>
              <a:t>Error Correction</a:t>
            </a:r>
          </a:p>
          <a:p>
            <a:pPr marL="457200" lvl="1" indent="-457200">
              <a:spcBef>
                <a:spcPts val="1000"/>
              </a:spcBef>
            </a:pPr>
            <a:r>
              <a:rPr lang="en-US" sz="2800" dirty="0">
                <a:cs typeface="Times New Roman" panose="02020603050405020304" pitchFamily="18" charset="0"/>
              </a:rPr>
              <a:t>Qubit Fidelity</a:t>
            </a:r>
          </a:p>
          <a:p>
            <a:pPr marL="457200" lvl="1" indent="-457200">
              <a:spcBef>
                <a:spcPts val="1000"/>
              </a:spcBef>
            </a:pPr>
            <a:r>
              <a:rPr lang="en-US" sz="2800" dirty="0">
                <a:cs typeface="Times New Roman" panose="02020603050405020304" pitchFamily="18" charset="0"/>
              </a:rPr>
              <a:t>Reliability</a:t>
            </a:r>
          </a:p>
          <a:p>
            <a:pPr marL="457200" lvl="1" indent="-457200">
              <a:spcBef>
                <a:spcPts val="1000"/>
              </a:spcBef>
            </a:pPr>
            <a:r>
              <a:rPr lang="en-US" sz="2800" dirty="0">
                <a:cs typeface="Times New Roman" panose="02020603050405020304" pitchFamily="18" charset="0"/>
              </a:rPr>
              <a:t>Scalability</a:t>
            </a:r>
          </a:p>
          <a:p>
            <a:pPr marL="457200" lvl="1" indent="-457200">
              <a:spcBef>
                <a:spcPts val="1000"/>
              </a:spcBef>
            </a:pPr>
            <a:endParaRPr lang="en-US" sz="2800" dirty="0">
              <a:cs typeface="Times New Roman" panose="02020603050405020304" pitchFamily="18" charset="0"/>
            </a:endParaRPr>
          </a:p>
          <a:p>
            <a:pPr marL="457200" lvl="1" indent="-457200">
              <a:spcBef>
                <a:spcPts val="1000"/>
              </a:spcBef>
            </a:pPr>
            <a:r>
              <a:rPr lang="en-US" sz="2800" dirty="0">
                <a:cs typeface="Times New Roman" panose="02020603050405020304" pitchFamily="18" charset="0"/>
              </a:rPr>
              <a:t>Quantum Software</a:t>
            </a:r>
          </a:p>
          <a:p>
            <a:pPr marL="457200" lvl="1" indent="-457200">
              <a:spcBef>
                <a:spcPts val="1000"/>
              </a:spcBef>
            </a:pPr>
            <a:r>
              <a:rPr lang="en-US" sz="2800" dirty="0">
                <a:cs typeface="Times New Roman" panose="02020603050405020304" pitchFamily="18" charset="0"/>
              </a:rPr>
              <a:t>Classical to Quantum Conversion</a:t>
            </a:r>
          </a:p>
        </p:txBody>
      </p:sp>
    </p:spTree>
    <p:extLst>
      <p:ext uri="{BB962C8B-B14F-4D97-AF65-F5344CB8AC3E}">
        <p14:creationId xmlns:p14="http://schemas.microsoft.com/office/powerpoint/2010/main" val="259131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709A97-97E0-46C1-A505-EF7CB6FF2EF4}"/>
              </a:ext>
            </a:extLst>
          </p:cNvPr>
          <p:cNvSpPr>
            <a:spLocks noGrp="1"/>
          </p:cNvSpPr>
          <p:nvPr>
            <p:ph type="ctrTitle"/>
          </p:nvPr>
        </p:nvSpPr>
        <p:spPr>
          <a:xfrm>
            <a:off x="1127208" y="857251"/>
            <a:ext cx="4747280" cy="3098061"/>
          </a:xfrm>
        </p:spPr>
        <p:txBody>
          <a:bodyPr anchor="ctr">
            <a:normAutofit/>
          </a:bodyPr>
          <a:lstStyle/>
          <a:p>
            <a:pPr algn="l"/>
            <a:r>
              <a:rPr lang="en-US" sz="4800" b="1" dirty="0">
                <a:solidFill>
                  <a:srgbClr val="FFFFFF"/>
                </a:solidFill>
              </a:rPr>
              <a:t>Quantum </a:t>
            </a:r>
            <a:br>
              <a:rPr lang="en-US" sz="4800" b="1" dirty="0">
                <a:solidFill>
                  <a:srgbClr val="FFFFFF"/>
                </a:solidFill>
              </a:rPr>
            </a:br>
            <a:r>
              <a:rPr lang="en-US" sz="4800" b="1" dirty="0">
                <a:solidFill>
                  <a:srgbClr val="FFFFFF"/>
                </a:solidFill>
              </a:rPr>
              <a:t>Skills and Talent</a:t>
            </a:r>
          </a:p>
        </p:txBody>
      </p:sp>
      <p:sp>
        <p:nvSpPr>
          <p:cNvPr id="44" name="Rectangle 43">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Picture 2">
            <a:extLst>
              <a:ext uri="{FF2B5EF4-FFF2-40B4-BE49-F238E27FC236}">
                <a16:creationId xmlns:a16="http://schemas.microsoft.com/office/drawing/2014/main" id="{164781D9-2702-498B-9FFE-DD6CA17711F3}"/>
              </a:ext>
            </a:extLst>
          </p:cNvPr>
          <p:cNvPicPr>
            <a:picLocks noChangeAspect="1"/>
          </p:cNvPicPr>
          <p:nvPr/>
        </p:nvPicPr>
        <p:blipFill>
          <a:blip r:embed="rId3"/>
          <a:stretch>
            <a:fillRect/>
          </a:stretch>
        </p:blipFill>
        <p:spPr>
          <a:xfrm>
            <a:off x="6920559" y="2627982"/>
            <a:ext cx="3737164" cy="1616323"/>
          </a:xfrm>
          <a:prstGeom prst="rect">
            <a:avLst/>
          </a:prstGeom>
        </p:spPr>
      </p:pic>
    </p:spTree>
    <p:extLst>
      <p:ext uri="{BB962C8B-B14F-4D97-AF65-F5344CB8AC3E}">
        <p14:creationId xmlns:p14="http://schemas.microsoft.com/office/powerpoint/2010/main" val="2015165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373389" y="307103"/>
            <a:ext cx="9895951" cy="1033669"/>
          </a:xfrm>
        </p:spPr>
        <p:txBody>
          <a:bodyPr>
            <a:normAutofit/>
          </a:bodyPr>
          <a:lstStyle/>
          <a:p>
            <a:r>
              <a:rPr lang="en-US" sz="4000" b="1" dirty="0">
                <a:solidFill>
                  <a:srgbClr val="FFFFFF"/>
                </a:solidFill>
              </a:rPr>
              <a:t>Quantum Talent Scarcity</a:t>
            </a: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3"/>
          <a:stretch>
            <a:fillRect/>
          </a:stretch>
        </p:blipFill>
        <p:spPr>
          <a:xfrm>
            <a:off x="9566902" y="5827728"/>
            <a:ext cx="2916201" cy="1258737"/>
          </a:xfrm>
          <a:prstGeom prst="rect">
            <a:avLst/>
          </a:prstGeom>
          <a:ln w="12700">
            <a:miter lim="400000"/>
          </a:ln>
        </p:spPr>
      </p:pic>
      <p:pic>
        <p:nvPicPr>
          <p:cNvPr id="5" name="Picture 4">
            <a:extLst>
              <a:ext uri="{FF2B5EF4-FFF2-40B4-BE49-F238E27FC236}">
                <a16:creationId xmlns:a16="http://schemas.microsoft.com/office/drawing/2014/main" id="{5902885B-1B04-1297-2D5D-AE595D6A6B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251" y="2284069"/>
            <a:ext cx="7772400" cy="3643853"/>
          </a:xfrm>
          <a:prstGeom prst="rect">
            <a:avLst/>
          </a:prstGeom>
          <a:ln>
            <a:solidFill>
              <a:schemeClr val="accent1"/>
            </a:solidFill>
          </a:ln>
        </p:spPr>
      </p:pic>
      <p:sp>
        <p:nvSpPr>
          <p:cNvPr id="6" name="TextBox 5">
            <a:extLst>
              <a:ext uri="{FF2B5EF4-FFF2-40B4-BE49-F238E27FC236}">
                <a16:creationId xmlns:a16="http://schemas.microsoft.com/office/drawing/2014/main" id="{04C2E503-B7C7-E3C4-FA8F-4CEE372E8682}"/>
              </a:ext>
            </a:extLst>
          </p:cNvPr>
          <p:cNvSpPr txBox="1"/>
          <p:nvPr/>
        </p:nvSpPr>
        <p:spPr>
          <a:xfrm>
            <a:off x="839537" y="6208295"/>
            <a:ext cx="2207656" cy="369332"/>
          </a:xfrm>
          <a:prstGeom prst="rect">
            <a:avLst/>
          </a:prstGeom>
          <a:noFill/>
        </p:spPr>
        <p:txBody>
          <a:bodyPr wrap="none" rtlCol="0">
            <a:spAutoFit/>
          </a:bodyPr>
          <a:lstStyle/>
          <a:p>
            <a:r>
              <a:rPr lang="en-US" dirty="0"/>
              <a:t>McKinsey Data:  2021</a:t>
            </a:r>
          </a:p>
        </p:txBody>
      </p:sp>
      <p:sp>
        <p:nvSpPr>
          <p:cNvPr id="13" name="TextBox 12">
            <a:extLst>
              <a:ext uri="{FF2B5EF4-FFF2-40B4-BE49-F238E27FC236}">
                <a16:creationId xmlns:a16="http://schemas.microsoft.com/office/drawing/2014/main" id="{F7CECCDE-7E28-A41C-D728-17A8D607D252}"/>
              </a:ext>
            </a:extLst>
          </p:cNvPr>
          <p:cNvSpPr txBox="1"/>
          <p:nvPr/>
        </p:nvSpPr>
        <p:spPr>
          <a:xfrm>
            <a:off x="9342675" y="1847401"/>
            <a:ext cx="2176301" cy="2585323"/>
          </a:xfrm>
          <a:prstGeom prst="rect">
            <a:avLst/>
          </a:prstGeom>
          <a:noFill/>
        </p:spPr>
        <p:txBody>
          <a:bodyPr wrap="none" rtlCol="0">
            <a:spAutoFit/>
          </a:bodyPr>
          <a:lstStyle/>
          <a:p>
            <a:r>
              <a:rPr lang="en-US" u="sng" dirty="0"/>
              <a:t>Quantum tech </a:t>
            </a:r>
          </a:p>
          <a:p>
            <a:r>
              <a:rPr lang="en-US" u="sng" dirty="0"/>
              <a:t>relevant fields</a:t>
            </a:r>
          </a:p>
          <a:p>
            <a:pPr marL="285750" indent="-285750">
              <a:buFont typeface="Arial" panose="020B0604020202020204" pitchFamily="34" charset="0"/>
              <a:buChar char="•"/>
            </a:pPr>
            <a:r>
              <a:rPr lang="en-US" dirty="0"/>
              <a:t>Math</a:t>
            </a:r>
          </a:p>
          <a:p>
            <a:pPr marL="285750" indent="-285750">
              <a:buFont typeface="Arial" panose="020B0604020202020204" pitchFamily="34" charset="0"/>
              <a:buChar char="•"/>
            </a:pPr>
            <a:r>
              <a:rPr lang="en-US" dirty="0"/>
              <a:t>Stats</a:t>
            </a:r>
          </a:p>
          <a:p>
            <a:pPr marL="285750" indent="-285750">
              <a:buFont typeface="Arial" panose="020B0604020202020204" pitchFamily="34" charset="0"/>
              <a:buChar char="•"/>
            </a:pPr>
            <a:r>
              <a:rPr lang="en-US" dirty="0"/>
              <a:t>Physics </a:t>
            </a:r>
          </a:p>
          <a:p>
            <a:pPr marL="285750" indent="-285750">
              <a:buFont typeface="Arial" panose="020B0604020202020204" pitchFamily="34" charset="0"/>
              <a:buChar char="•"/>
            </a:pPr>
            <a:r>
              <a:rPr lang="en-US" dirty="0"/>
              <a:t>Chemistry</a:t>
            </a:r>
          </a:p>
          <a:p>
            <a:pPr marL="285750" indent="-285750">
              <a:buFont typeface="Arial" panose="020B0604020202020204" pitchFamily="34" charset="0"/>
              <a:buChar char="•"/>
            </a:pPr>
            <a:r>
              <a:rPr lang="en-US" dirty="0"/>
              <a:t>Biochemistry</a:t>
            </a:r>
          </a:p>
          <a:p>
            <a:pPr marL="285750" indent="-285750">
              <a:buFont typeface="Arial" panose="020B0604020202020204" pitchFamily="34" charset="0"/>
              <a:buChar char="•"/>
            </a:pPr>
            <a:r>
              <a:rPr lang="en-US" dirty="0"/>
              <a:t>Computer Science</a:t>
            </a:r>
          </a:p>
          <a:p>
            <a:pPr marL="285750" indent="-285750">
              <a:buFont typeface="Arial" panose="020B0604020202020204" pitchFamily="34" charset="0"/>
              <a:buChar char="•"/>
            </a:pPr>
            <a:r>
              <a:rPr lang="en-US" dirty="0"/>
              <a:t>Engineering</a:t>
            </a:r>
          </a:p>
        </p:txBody>
      </p:sp>
      <p:sp>
        <p:nvSpPr>
          <p:cNvPr id="17" name="TextBox 16">
            <a:extLst>
              <a:ext uri="{FF2B5EF4-FFF2-40B4-BE49-F238E27FC236}">
                <a16:creationId xmlns:a16="http://schemas.microsoft.com/office/drawing/2014/main" id="{3121D20C-BDB4-E63F-6096-0D21860B7C74}"/>
              </a:ext>
            </a:extLst>
          </p:cNvPr>
          <p:cNvSpPr txBox="1"/>
          <p:nvPr/>
        </p:nvSpPr>
        <p:spPr>
          <a:xfrm>
            <a:off x="9372220" y="4557092"/>
            <a:ext cx="1933030" cy="646331"/>
          </a:xfrm>
          <a:prstGeom prst="rect">
            <a:avLst/>
          </a:prstGeom>
          <a:noFill/>
          <a:ln>
            <a:solidFill>
              <a:schemeClr val="accent1"/>
            </a:solidFill>
          </a:ln>
        </p:spPr>
        <p:txBody>
          <a:bodyPr wrap="none" rtlCol="0">
            <a:spAutoFit/>
          </a:bodyPr>
          <a:lstStyle/>
          <a:p>
            <a:r>
              <a:rPr lang="en-US" dirty="0"/>
              <a:t>Quantum research</a:t>
            </a:r>
          </a:p>
          <a:p>
            <a:r>
              <a:rPr lang="en-US" dirty="0"/>
              <a:t>programs = 176</a:t>
            </a:r>
          </a:p>
        </p:txBody>
      </p:sp>
      <p:sp>
        <p:nvSpPr>
          <p:cNvPr id="18" name="TextBox 17">
            <a:extLst>
              <a:ext uri="{FF2B5EF4-FFF2-40B4-BE49-F238E27FC236}">
                <a16:creationId xmlns:a16="http://schemas.microsoft.com/office/drawing/2014/main" id="{ED416E4C-C1E3-66EF-58BD-B7D559A1BF52}"/>
              </a:ext>
            </a:extLst>
          </p:cNvPr>
          <p:cNvSpPr txBox="1"/>
          <p:nvPr/>
        </p:nvSpPr>
        <p:spPr>
          <a:xfrm>
            <a:off x="9372220" y="5433380"/>
            <a:ext cx="1976888" cy="646331"/>
          </a:xfrm>
          <a:prstGeom prst="rect">
            <a:avLst/>
          </a:prstGeom>
          <a:noFill/>
          <a:ln>
            <a:solidFill>
              <a:schemeClr val="accent1"/>
            </a:solidFill>
          </a:ln>
        </p:spPr>
        <p:txBody>
          <a:bodyPr wrap="square" rtlCol="0">
            <a:spAutoFit/>
          </a:bodyPr>
          <a:lstStyle/>
          <a:p>
            <a:r>
              <a:rPr lang="en-US" dirty="0"/>
              <a:t>Quantum Masters </a:t>
            </a:r>
          </a:p>
          <a:p>
            <a:r>
              <a:rPr lang="en-US" dirty="0"/>
              <a:t>programs = 29</a:t>
            </a:r>
          </a:p>
        </p:txBody>
      </p:sp>
    </p:spTree>
    <p:extLst>
      <p:ext uri="{BB962C8B-B14F-4D97-AF65-F5344CB8AC3E}">
        <p14:creationId xmlns:p14="http://schemas.microsoft.com/office/powerpoint/2010/main" val="165018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373389" y="307103"/>
            <a:ext cx="9895951" cy="1033669"/>
          </a:xfrm>
        </p:spPr>
        <p:txBody>
          <a:bodyPr>
            <a:normAutofit/>
          </a:bodyPr>
          <a:lstStyle/>
          <a:p>
            <a:r>
              <a:rPr lang="en-US" sz="4000" b="1" dirty="0">
                <a:solidFill>
                  <a:srgbClr val="FFFFFF"/>
                </a:solidFill>
              </a:rPr>
              <a:t>Louise Turner, Chief Executive Officer</a:t>
            </a: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3"/>
          <a:stretch>
            <a:fillRect/>
          </a:stretch>
        </p:blipFill>
        <p:spPr>
          <a:xfrm>
            <a:off x="9566902" y="5827728"/>
            <a:ext cx="2916201" cy="1258737"/>
          </a:xfrm>
          <a:prstGeom prst="rect">
            <a:avLst/>
          </a:prstGeom>
          <a:ln w="12700">
            <a:miter lim="400000"/>
          </a:ln>
        </p:spPr>
      </p:pic>
      <p:pic>
        <p:nvPicPr>
          <p:cNvPr id="5" name="Picture 4">
            <a:extLst>
              <a:ext uri="{FF2B5EF4-FFF2-40B4-BE49-F238E27FC236}">
                <a16:creationId xmlns:a16="http://schemas.microsoft.com/office/drawing/2014/main" id="{951A6717-C730-5011-9486-6ACE503B0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086" y="2525031"/>
            <a:ext cx="4966771" cy="3104232"/>
          </a:xfrm>
          <a:prstGeom prst="rect">
            <a:avLst/>
          </a:prstGeom>
        </p:spPr>
      </p:pic>
      <p:sp>
        <p:nvSpPr>
          <p:cNvPr id="9" name="Content Placeholder 2">
            <a:extLst>
              <a:ext uri="{FF2B5EF4-FFF2-40B4-BE49-F238E27FC236}">
                <a16:creationId xmlns:a16="http://schemas.microsoft.com/office/drawing/2014/main" id="{AEC54B05-A486-8830-5463-BC531B721EB4}"/>
              </a:ext>
            </a:extLst>
          </p:cNvPr>
          <p:cNvSpPr>
            <a:spLocks noGrp="1"/>
          </p:cNvSpPr>
          <p:nvPr>
            <p:ph idx="1"/>
          </p:nvPr>
        </p:nvSpPr>
        <p:spPr>
          <a:xfrm>
            <a:off x="6671633" y="1897844"/>
            <a:ext cx="4804591" cy="2530937"/>
          </a:xfrm>
        </p:spPr>
        <p:txBody>
          <a:bodyPr anchor="ctr">
            <a:normAutofit/>
          </a:bodyPr>
          <a:lstStyle/>
          <a:p>
            <a:pPr marL="457200" lvl="1" indent="-457200">
              <a:spcBef>
                <a:spcPts val="1000"/>
              </a:spcBef>
            </a:pPr>
            <a:r>
              <a:rPr lang="en-US" sz="2800" dirty="0">
                <a:cs typeface="Times New Roman" panose="02020603050405020304" pitchFamily="18" charset="0"/>
              </a:rPr>
              <a:t>About QAI</a:t>
            </a:r>
          </a:p>
          <a:p>
            <a:pPr marL="457200" lvl="1" indent="-457200">
              <a:spcBef>
                <a:spcPts val="1000"/>
              </a:spcBef>
            </a:pPr>
            <a:r>
              <a:rPr lang="en-US" sz="2800" dirty="0">
                <a:cs typeface="Times New Roman" panose="02020603050405020304" pitchFamily="18" charset="0"/>
              </a:rPr>
              <a:t>About Quantum Computing</a:t>
            </a:r>
          </a:p>
          <a:p>
            <a:pPr marL="457200" lvl="1" indent="-457200">
              <a:spcBef>
                <a:spcPts val="1000"/>
              </a:spcBef>
            </a:pPr>
            <a:r>
              <a:rPr lang="en-US" sz="2800" dirty="0">
                <a:cs typeface="Times New Roman" panose="02020603050405020304" pitchFamily="18" charset="0"/>
              </a:rPr>
              <a:t>Quantum Skills and Talent</a:t>
            </a:r>
          </a:p>
          <a:p>
            <a:pPr marL="457200" lvl="1" indent="-457200">
              <a:spcBef>
                <a:spcPts val="1000"/>
              </a:spcBef>
            </a:pPr>
            <a:r>
              <a:rPr lang="en-US" sz="2800" dirty="0">
                <a:cs typeface="Times New Roman" panose="02020603050405020304" pitchFamily="18" charset="0"/>
              </a:rPr>
              <a:t>Things to Do</a:t>
            </a:r>
          </a:p>
        </p:txBody>
      </p:sp>
    </p:spTree>
    <p:extLst>
      <p:ext uri="{BB962C8B-B14F-4D97-AF65-F5344CB8AC3E}">
        <p14:creationId xmlns:p14="http://schemas.microsoft.com/office/powerpoint/2010/main" val="351955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373389" y="307103"/>
            <a:ext cx="9895951" cy="1033669"/>
          </a:xfrm>
        </p:spPr>
        <p:txBody>
          <a:bodyPr>
            <a:normAutofit/>
          </a:bodyPr>
          <a:lstStyle/>
          <a:p>
            <a:r>
              <a:rPr lang="en-US" sz="4000" b="1" dirty="0">
                <a:solidFill>
                  <a:srgbClr val="FFFFFF"/>
                </a:solidFill>
              </a:rPr>
              <a:t>Rapid Re-Skilling</a:t>
            </a:r>
          </a:p>
        </p:txBody>
      </p:sp>
      <p:sp>
        <p:nvSpPr>
          <p:cNvPr id="3" name="Content Placeholder 2">
            <a:extLst>
              <a:ext uri="{FF2B5EF4-FFF2-40B4-BE49-F238E27FC236}">
                <a16:creationId xmlns:a16="http://schemas.microsoft.com/office/drawing/2014/main" id="{595C4103-0301-49C8-A592-A0D51DF894A0}"/>
              </a:ext>
            </a:extLst>
          </p:cNvPr>
          <p:cNvSpPr>
            <a:spLocks noGrp="1"/>
          </p:cNvSpPr>
          <p:nvPr>
            <p:ph idx="1"/>
          </p:nvPr>
        </p:nvSpPr>
        <p:spPr>
          <a:xfrm>
            <a:off x="4444859" y="1590741"/>
            <a:ext cx="7570743" cy="2728881"/>
          </a:xfrm>
        </p:spPr>
        <p:txBody>
          <a:bodyPr anchor="ctr">
            <a:normAutofit/>
          </a:bodyPr>
          <a:lstStyle/>
          <a:p>
            <a:pPr marL="457200" lvl="1" indent="-457200">
              <a:spcBef>
                <a:spcPts val="1000"/>
              </a:spcBef>
            </a:pPr>
            <a:r>
              <a:rPr lang="en-US" sz="2800" dirty="0">
                <a:cs typeface="Times New Roman" panose="02020603050405020304" pitchFamily="18" charset="0"/>
              </a:rPr>
              <a:t>Quantum Algorithms Institute</a:t>
            </a:r>
          </a:p>
          <a:p>
            <a:pPr marL="914400" lvl="2" indent="-457200">
              <a:spcBef>
                <a:spcPts val="1000"/>
              </a:spcBef>
            </a:pPr>
            <a:r>
              <a:rPr lang="en-US" sz="2400" dirty="0">
                <a:cs typeface="Times New Roman" panose="02020603050405020304" pitchFamily="18" charset="0"/>
              </a:rPr>
              <a:t>Survey of company needs</a:t>
            </a:r>
          </a:p>
          <a:p>
            <a:pPr marL="914400" lvl="2" indent="-457200">
              <a:spcBef>
                <a:spcPts val="1000"/>
              </a:spcBef>
            </a:pPr>
            <a:r>
              <a:rPr lang="en-US" sz="2400" dirty="0">
                <a:cs typeface="Times New Roman" panose="02020603050405020304" pitchFamily="18" charset="0"/>
              </a:rPr>
              <a:t>Professional development curriculum </a:t>
            </a:r>
          </a:p>
          <a:p>
            <a:pPr marL="914400" lvl="2" indent="-457200">
              <a:spcBef>
                <a:spcPts val="1000"/>
              </a:spcBef>
            </a:pPr>
            <a:r>
              <a:rPr lang="en-US" sz="2400" dirty="0">
                <a:cs typeface="Times New Roman" panose="02020603050405020304" pitchFamily="18" charset="0"/>
              </a:rPr>
              <a:t>Short courses &amp; internships</a:t>
            </a: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3"/>
          <a:stretch>
            <a:fillRect/>
          </a:stretch>
        </p:blipFill>
        <p:spPr>
          <a:xfrm>
            <a:off x="9566902" y="5827728"/>
            <a:ext cx="2916201" cy="1258737"/>
          </a:xfrm>
          <a:prstGeom prst="rect">
            <a:avLst/>
          </a:prstGeom>
          <a:ln w="12700">
            <a:miter lim="400000"/>
          </a:ln>
        </p:spPr>
      </p:pic>
      <p:pic>
        <p:nvPicPr>
          <p:cNvPr id="4" name="Picture 3">
            <a:extLst>
              <a:ext uri="{FF2B5EF4-FFF2-40B4-BE49-F238E27FC236}">
                <a16:creationId xmlns:a16="http://schemas.microsoft.com/office/drawing/2014/main" id="{E14CF3E4-527F-2273-C43A-722032DC0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027" y="2008887"/>
            <a:ext cx="3498744" cy="2332496"/>
          </a:xfrm>
          <a:prstGeom prst="rect">
            <a:avLst/>
          </a:prstGeom>
        </p:spPr>
      </p:pic>
      <p:pic>
        <p:nvPicPr>
          <p:cNvPr id="6" name="Picture 5">
            <a:extLst>
              <a:ext uri="{FF2B5EF4-FFF2-40B4-BE49-F238E27FC236}">
                <a16:creationId xmlns:a16="http://schemas.microsoft.com/office/drawing/2014/main" id="{F03FF146-D742-AAFC-8B44-D80BEB10C7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5220" y="4540065"/>
            <a:ext cx="1046106" cy="1459683"/>
          </a:xfrm>
          <a:prstGeom prst="rect">
            <a:avLst/>
          </a:prstGeom>
        </p:spPr>
      </p:pic>
      <p:sp>
        <p:nvSpPr>
          <p:cNvPr id="9" name="Content Placeholder 2">
            <a:extLst>
              <a:ext uri="{FF2B5EF4-FFF2-40B4-BE49-F238E27FC236}">
                <a16:creationId xmlns:a16="http://schemas.microsoft.com/office/drawing/2014/main" id="{1308FC5E-E2C4-1490-BE06-22A5A4A22204}"/>
              </a:ext>
            </a:extLst>
          </p:cNvPr>
          <p:cNvSpPr txBox="1">
            <a:spLocks/>
          </p:cNvSpPr>
          <p:nvPr/>
        </p:nvSpPr>
        <p:spPr>
          <a:xfrm>
            <a:off x="4444858" y="4319622"/>
            <a:ext cx="7570743" cy="205439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457200">
              <a:spcBef>
                <a:spcPts val="1000"/>
              </a:spcBef>
            </a:pPr>
            <a:r>
              <a:rPr lang="en-US" sz="2800" dirty="0">
                <a:cs typeface="Times New Roman" panose="02020603050405020304" pitchFamily="18" charset="0"/>
              </a:rPr>
              <a:t>Pacific Institute for Mathematical Sciences </a:t>
            </a:r>
          </a:p>
          <a:p>
            <a:pPr marL="914400" lvl="2" indent="-457200">
              <a:spcBef>
                <a:spcPts val="1000"/>
              </a:spcBef>
            </a:pPr>
            <a:r>
              <a:rPr lang="en-US" sz="2400" dirty="0">
                <a:cs typeface="Times New Roman" panose="02020603050405020304" pitchFamily="18" charset="0"/>
              </a:rPr>
              <a:t>Math to Power Quantum </a:t>
            </a:r>
          </a:p>
          <a:p>
            <a:pPr marL="914400" lvl="2" indent="-457200">
              <a:spcBef>
                <a:spcPts val="1000"/>
              </a:spcBef>
            </a:pPr>
            <a:r>
              <a:rPr lang="en-US" sz="2400" dirty="0">
                <a:cs typeface="Times New Roman" panose="02020603050405020304" pitchFamily="18" charset="0"/>
              </a:rPr>
              <a:t>Short courses &amp; internships</a:t>
            </a:r>
          </a:p>
          <a:p>
            <a:pPr marL="914400" lvl="2" indent="-457200">
              <a:spcBef>
                <a:spcPts val="1000"/>
              </a:spcBef>
            </a:pPr>
            <a:endParaRPr lang="en-US" sz="2400" dirty="0">
              <a:cs typeface="Times New Roman" panose="02020603050405020304" pitchFamily="18" charset="0"/>
            </a:endParaRPr>
          </a:p>
        </p:txBody>
      </p:sp>
    </p:spTree>
    <p:extLst>
      <p:ext uri="{BB962C8B-B14F-4D97-AF65-F5344CB8AC3E}">
        <p14:creationId xmlns:p14="http://schemas.microsoft.com/office/powerpoint/2010/main" val="112691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373389" y="307103"/>
            <a:ext cx="9895951" cy="1033669"/>
          </a:xfrm>
        </p:spPr>
        <p:txBody>
          <a:bodyPr>
            <a:normAutofit/>
          </a:bodyPr>
          <a:lstStyle/>
          <a:p>
            <a:r>
              <a:rPr lang="en-US" sz="4000" b="1" dirty="0">
                <a:solidFill>
                  <a:srgbClr val="FFFFFF"/>
                </a:solidFill>
              </a:rPr>
              <a:t>Longer Term STEM into Quantum</a:t>
            </a: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3"/>
          <a:stretch>
            <a:fillRect/>
          </a:stretch>
        </p:blipFill>
        <p:spPr>
          <a:xfrm>
            <a:off x="9566902" y="5827728"/>
            <a:ext cx="2916201" cy="1258737"/>
          </a:xfrm>
          <a:prstGeom prst="rect">
            <a:avLst/>
          </a:prstGeom>
          <a:ln w="12700">
            <a:miter lim="400000"/>
          </a:ln>
        </p:spPr>
      </p:pic>
      <p:pic>
        <p:nvPicPr>
          <p:cNvPr id="13" name="Picture 12">
            <a:extLst>
              <a:ext uri="{FF2B5EF4-FFF2-40B4-BE49-F238E27FC236}">
                <a16:creationId xmlns:a16="http://schemas.microsoft.com/office/drawing/2014/main" id="{15D8EF1A-D960-EC4B-1D9B-9134844B1C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953" y="1942951"/>
            <a:ext cx="3915815" cy="4569530"/>
          </a:xfrm>
          <a:prstGeom prst="rect">
            <a:avLst/>
          </a:prstGeom>
        </p:spPr>
      </p:pic>
      <p:pic>
        <p:nvPicPr>
          <p:cNvPr id="18" name="Picture 17">
            <a:extLst>
              <a:ext uri="{FF2B5EF4-FFF2-40B4-BE49-F238E27FC236}">
                <a16:creationId xmlns:a16="http://schemas.microsoft.com/office/drawing/2014/main" id="{EF303018-23A5-80CF-8A89-BBB8789B9C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350" y="3216443"/>
            <a:ext cx="5571547" cy="2414337"/>
          </a:xfrm>
          <a:prstGeom prst="rect">
            <a:avLst/>
          </a:prstGeom>
          <a:ln>
            <a:solidFill>
              <a:schemeClr val="accent1"/>
            </a:solidFill>
          </a:ln>
        </p:spPr>
      </p:pic>
      <p:sp>
        <p:nvSpPr>
          <p:cNvPr id="19" name="Content Placeholder 2">
            <a:extLst>
              <a:ext uri="{FF2B5EF4-FFF2-40B4-BE49-F238E27FC236}">
                <a16:creationId xmlns:a16="http://schemas.microsoft.com/office/drawing/2014/main" id="{B0640412-AFF4-615F-B4CD-8EBEE6CB5257}"/>
              </a:ext>
            </a:extLst>
          </p:cNvPr>
          <p:cNvSpPr>
            <a:spLocks noGrp="1"/>
          </p:cNvSpPr>
          <p:nvPr>
            <p:ph idx="1"/>
          </p:nvPr>
        </p:nvSpPr>
        <p:spPr>
          <a:xfrm>
            <a:off x="6095998" y="1859160"/>
            <a:ext cx="5679429" cy="4288642"/>
          </a:xfrm>
        </p:spPr>
        <p:txBody>
          <a:bodyPr anchor="ctr">
            <a:normAutofit/>
          </a:bodyPr>
          <a:lstStyle/>
          <a:p>
            <a:pPr marL="0" indent="0">
              <a:buNone/>
            </a:pPr>
            <a:r>
              <a:rPr lang="en-CA" sz="2400" dirty="0">
                <a:effectLst/>
                <a:latin typeface="ProximaNova"/>
              </a:rPr>
              <a:t>Let’s Talk Science is a national, charitable organization that motivates and empowers youth to fulfill their potential and prepare for their future careers and roles as citizens. </a:t>
            </a:r>
          </a:p>
          <a:p>
            <a:pPr marL="0" indent="0">
              <a:buNone/>
            </a:pPr>
            <a:endParaRPr lang="en-CA" sz="2400" dirty="0">
              <a:effectLst/>
              <a:latin typeface="ProximaNova"/>
            </a:endParaRPr>
          </a:p>
          <a:p>
            <a:pPr marL="0" indent="0">
              <a:buNone/>
            </a:pPr>
            <a:r>
              <a:rPr lang="en-CA" sz="2400" dirty="0">
                <a:effectLst/>
                <a:latin typeface="ProximaNova"/>
              </a:rPr>
              <a:t>Let’s Talk Science supports learning and skill development using science, technology, engineering and mathematics (STEM). </a:t>
            </a:r>
            <a:endParaRPr lang="en-CA" dirty="0"/>
          </a:p>
        </p:txBody>
      </p:sp>
    </p:spTree>
    <p:extLst>
      <p:ext uri="{BB962C8B-B14F-4D97-AF65-F5344CB8AC3E}">
        <p14:creationId xmlns:p14="http://schemas.microsoft.com/office/powerpoint/2010/main" val="355246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373389" y="307103"/>
            <a:ext cx="9895951" cy="1033669"/>
          </a:xfrm>
        </p:spPr>
        <p:txBody>
          <a:bodyPr>
            <a:normAutofit/>
          </a:bodyPr>
          <a:lstStyle/>
          <a:p>
            <a:r>
              <a:rPr lang="en-US" sz="4000" b="1" dirty="0">
                <a:solidFill>
                  <a:srgbClr val="FFFFFF"/>
                </a:solidFill>
              </a:rPr>
              <a:t>Ten Years of Research into STEM Learning</a:t>
            </a:r>
          </a:p>
        </p:txBody>
      </p:sp>
      <p:sp>
        <p:nvSpPr>
          <p:cNvPr id="3" name="Content Placeholder 2">
            <a:extLst>
              <a:ext uri="{FF2B5EF4-FFF2-40B4-BE49-F238E27FC236}">
                <a16:creationId xmlns:a16="http://schemas.microsoft.com/office/drawing/2014/main" id="{595C4103-0301-49C8-A592-A0D51DF894A0}"/>
              </a:ext>
            </a:extLst>
          </p:cNvPr>
          <p:cNvSpPr>
            <a:spLocks noGrp="1"/>
          </p:cNvSpPr>
          <p:nvPr>
            <p:ph idx="1"/>
          </p:nvPr>
        </p:nvSpPr>
        <p:spPr>
          <a:xfrm>
            <a:off x="4932859" y="1832425"/>
            <a:ext cx="7014093" cy="4288642"/>
          </a:xfrm>
        </p:spPr>
        <p:txBody>
          <a:bodyPr anchor="ctr">
            <a:normAutofit/>
          </a:bodyPr>
          <a:lstStyle/>
          <a:p>
            <a:pPr marL="457200" lvl="1" indent="-457200">
              <a:spcBef>
                <a:spcPts val="1000"/>
              </a:spcBef>
            </a:pPr>
            <a:endParaRPr lang="en-US" sz="2800" dirty="0">
              <a:cs typeface="Times New Roman" panose="02020603050405020304" pitchFamily="18" charset="0"/>
            </a:endParaRPr>
          </a:p>
          <a:p>
            <a:pPr marL="457200" lvl="1" indent="-457200">
              <a:spcBef>
                <a:spcPts val="1000"/>
              </a:spcBef>
            </a:pPr>
            <a:endParaRPr lang="en-US" sz="2800" dirty="0">
              <a:cs typeface="Times New Roman" panose="02020603050405020304" pitchFamily="18" charset="0"/>
            </a:endParaRPr>
          </a:p>
          <a:p>
            <a:pPr marL="457200" lvl="1" indent="-457200">
              <a:spcBef>
                <a:spcPts val="1000"/>
              </a:spcBef>
            </a:pPr>
            <a:r>
              <a:rPr lang="en-US" sz="2800" dirty="0">
                <a:cs typeface="Times New Roman" panose="02020603050405020304" pitchFamily="18" charset="0"/>
              </a:rPr>
              <a:t>Research in Partnership with AMGEN</a:t>
            </a:r>
          </a:p>
          <a:p>
            <a:pPr marL="457200" lvl="1" indent="-457200">
              <a:spcBef>
                <a:spcPts val="1000"/>
              </a:spcBef>
            </a:pPr>
            <a:r>
              <a:rPr lang="en-US" sz="2800" dirty="0">
                <a:cs typeface="Times New Roman" panose="02020603050405020304" pitchFamily="18" charset="0"/>
              </a:rPr>
              <a:t>Consistent and practical approach to improving STEM education &amp; outcomes</a:t>
            </a:r>
          </a:p>
          <a:p>
            <a:pPr marL="457200" lvl="1" indent="-457200">
              <a:spcBef>
                <a:spcPts val="1000"/>
              </a:spcBef>
            </a:pPr>
            <a:endParaRPr lang="en-US" sz="2800" dirty="0">
              <a:cs typeface="Times New Roman" panose="02020603050405020304" pitchFamily="18" charset="0"/>
            </a:endParaRP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3"/>
          <a:stretch>
            <a:fillRect/>
          </a:stretch>
        </p:blipFill>
        <p:spPr>
          <a:xfrm>
            <a:off x="9566902" y="5827728"/>
            <a:ext cx="2916201" cy="1258737"/>
          </a:xfrm>
          <a:prstGeom prst="rect">
            <a:avLst/>
          </a:prstGeom>
          <a:ln w="12700">
            <a:miter lim="400000"/>
          </a:ln>
        </p:spPr>
      </p:pic>
      <p:pic>
        <p:nvPicPr>
          <p:cNvPr id="5" name="Picture 4">
            <a:extLst>
              <a:ext uri="{FF2B5EF4-FFF2-40B4-BE49-F238E27FC236}">
                <a16:creationId xmlns:a16="http://schemas.microsoft.com/office/drawing/2014/main" id="{1AEDD372-9CAF-D2F2-F4BC-12BF51888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051" y="1769979"/>
            <a:ext cx="3866761" cy="4936788"/>
          </a:xfrm>
          <a:prstGeom prst="rect">
            <a:avLst/>
          </a:prstGeom>
        </p:spPr>
      </p:pic>
      <p:pic>
        <p:nvPicPr>
          <p:cNvPr id="9" name="Picture 8">
            <a:extLst>
              <a:ext uri="{FF2B5EF4-FFF2-40B4-BE49-F238E27FC236}">
                <a16:creationId xmlns:a16="http://schemas.microsoft.com/office/drawing/2014/main" id="{F7427D67-15D7-DF95-31FE-6BEC517B23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9453" y="2010415"/>
            <a:ext cx="3866761" cy="903449"/>
          </a:xfrm>
          <a:prstGeom prst="rect">
            <a:avLst/>
          </a:prstGeom>
        </p:spPr>
      </p:pic>
    </p:spTree>
    <p:extLst>
      <p:ext uri="{BB962C8B-B14F-4D97-AF65-F5344CB8AC3E}">
        <p14:creationId xmlns:p14="http://schemas.microsoft.com/office/powerpoint/2010/main" val="3617734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373389" y="307103"/>
            <a:ext cx="9895951" cy="1033669"/>
          </a:xfrm>
        </p:spPr>
        <p:txBody>
          <a:bodyPr>
            <a:normAutofit/>
          </a:bodyPr>
          <a:lstStyle/>
          <a:p>
            <a:r>
              <a:rPr lang="en-US" sz="4000" b="1" dirty="0">
                <a:solidFill>
                  <a:srgbClr val="FFFFFF"/>
                </a:solidFill>
              </a:rPr>
              <a:t>2017  Review of Policy Recommendations </a:t>
            </a:r>
          </a:p>
        </p:txBody>
      </p:sp>
      <p:sp>
        <p:nvSpPr>
          <p:cNvPr id="3" name="Content Placeholder 2">
            <a:extLst>
              <a:ext uri="{FF2B5EF4-FFF2-40B4-BE49-F238E27FC236}">
                <a16:creationId xmlns:a16="http://schemas.microsoft.com/office/drawing/2014/main" id="{595C4103-0301-49C8-A592-A0D51DF894A0}"/>
              </a:ext>
            </a:extLst>
          </p:cNvPr>
          <p:cNvSpPr>
            <a:spLocks noGrp="1"/>
          </p:cNvSpPr>
          <p:nvPr>
            <p:ph idx="1"/>
          </p:nvPr>
        </p:nvSpPr>
        <p:spPr>
          <a:xfrm>
            <a:off x="459350" y="2067708"/>
            <a:ext cx="7570743" cy="4288642"/>
          </a:xfrm>
        </p:spPr>
        <p:txBody>
          <a:bodyPr anchor="ctr">
            <a:normAutofit/>
          </a:bodyPr>
          <a:lstStyle/>
          <a:p>
            <a:pPr marL="0" lvl="1" indent="0">
              <a:spcBef>
                <a:spcPts val="1000"/>
              </a:spcBef>
              <a:buNone/>
            </a:pPr>
            <a:r>
              <a:rPr lang="en-CA" sz="2000" b="1" u="sng" dirty="0">
                <a:effectLst/>
                <a:latin typeface="ProximaNova"/>
              </a:rPr>
              <a:t>How We Teach</a:t>
            </a:r>
          </a:p>
          <a:p>
            <a:pPr marL="0" lvl="1" indent="0">
              <a:spcBef>
                <a:spcPts val="1000"/>
              </a:spcBef>
              <a:buNone/>
            </a:pPr>
            <a:r>
              <a:rPr lang="en-CA" sz="2000" dirty="0">
                <a:effectLst/>
                <a:latin typeface="ProximaNova"/>
              </a:rPr>
              <a:t>The strongest consensus relates to the importance of teacher education and professional development. The concern is not that teachers are poorly educated, but that too many of those who teach math and science are not specifically educated in those disciplines and in the best ways to teach them. </a:t>
            </a:r>
          </a:p>
          <a:p>
            <a:pPr marL="0" lvl="1" indent="0">
              <a:spcBef>
                <a:spcPts val="1000"/>
              </a:spcBef>
              <a:buNone/>
            </a:pPr>
            <a:r>
              <a:rPr lang="en-CA" sz="2000" dirty="0">
                <a:effectLst/>
                <a:latin typeface="ProximaNova"/>
              </a:rPr>
              <a:t>There is agreement that, to be successful, STEM education needs to be delivered by STEM specialists, even in the early years of education. </a:t>
            </a:r>
          </a:p>
          <a:p>
            <a:pPr marL="0" lvl="1" indent="0">
              <a:spcBef>
                <a:spcPts val="1000"/>
              </a:spcBef>
              <a:buNone/>
            </a:pPr>
            <a:r>
              <a:rPr lang="en-CA" sz="2000" dirty="0">
                <a:effectLst/>
                <a:latin typeface="ProximaNova"/>
              </a:rPr>
              <a:t>There is also agreement that STEM teachers need to be provided with professional learning and development opportunities, and that these opportunities must be sustained and activate collaborative learning communities among teachers within and among schools. </a:t>
            </a:r>
            <a:endParaRPr lang="en-CA" dirty="0">
              <a:effectLst/>
            </a:endParaRP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3"/>
          <a:stretch>
            <a:fillRect/>
          </a:stretch>
        </p:blipFill>
        <p:spPr>
          <a:xfrm>
            <a:off x="9566902" y="5827728"/>
            <a:ext cx="2916201" cy="1258737"/>
          </a:xfrm>
          <a:prstGeom prst="rect">
            <a:avLst/>
          </a:prstGeom>
          <a:ln w="12700">
            <a:miter lim="400000"/>
          </a:ln>
        </p:spPr>
      </p:pic>
      <p:pic>
        <p:nvPicPr>
          <p:cNvPr id="9" name="Picture 8">
            <a:extLst>
              <a:ext uri="{FF2B5EF4-FFF2-40B4-BE49-F238E27FC236}">
                <a16:creationId xmlns:a16="http://schemas.microsoft.com/office/drawing/2014/main" id="{3A58CC01-9086-A4A8-A2BB-31740F5AFC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5719" y="1786021"/>
            <a:ext cx="3270655" cy="4232442"/>
          </a:xfrm>
          <a:prstGeom prst="rect">
            <a:avLst/>
          </a:prstGeom>
        </p:spPr>
      </p:pic>
    </p:spTree>
    <p:extLst>
      <p:ext uri="{BB962C8B-B14F-4D97-AF65-F5344CB8AC3E}">
        <p14:creationId xmlns:p14="http://schemas.microsoft.com/office/powerpoint/2010/main" val="386424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373389" y="307103"/>
            <a:ext cx="9895951" cy="1033669"/>
          </a:xfrm>
        </p:spPr>
        <p:txBody>
          <a:bodyPr>
            <a:normAutofit/>
          </a:bodyPr>
          <a:lstStyle/>
          <a:p>
            <a:r>
              <a:rPr lang="en-US" sz="4000" b="1" dirty="0">
                <a:solidFill>
                  <a:srgbClr val="FFFFFF"/>
                </a:solidFill>
              </a:rPr>
              <a:t>Hints and Tips from PRIMA Experts</a:t>
            </a:r>
          </a:p>
        </p:txBody>
      </p:sp>
      <p:sp>
        <p:nvSpPr>
          <p:cNvPr id="3" name="Content Placeholder 2">
            <a:extLst>
              <a:ext uri="{FF2B5EF4-FFF2-40B4-BE49-F238E27FC236}">
                <a16:creationId xmlns:a16="http://schemas.microsoft.com/office/drawing/2014/main" id="{595C4103-0301-49C8-A592-A0D51DF894A0}"/>
              </a:ext>
            </a:extLst>
          </p:cNvPr>
          <p:cNvSpPr>
            <a:spLocks noGrp="1"/>
          </p:cNvSpPr>
          <p:nvPr>
            <p:ph idx="1"/>
          </p:nvPr>
        </p:nvSpPr>
        <p:spPr>
          <a:xfrm>
            <a:off x="595178" y="2617937"/>
            <a:ext cx="5500820" cy="2728881"/>
          </a:xfrm>
        </p:spPr>
        <p:txBody>
          <a:bodyPr anchor="ctr">
            <a:normAutofit/>
          </a:bodyPr>
          <a:lstStyle/>
          <a:p>
            <a:pPr marL="457200" lvl="1" indent="-457200">
              <a:spcBef>
                <a:spcPts val="1000"/>
              </a:spcBef>
            </a:pPr>
            <a:r>
              <a:rPr lang="en-US" sz="2800" dirty="0">
                <a:cs typeface="Times New Roman" panose="02020603050405020304" pitchFamily="18" charset="0"/>
              </a:rPr>
              <a:t>Teaching and Learning</a:t>
            </a:r>
          </a:p>
          <a:p>
            <a:pPr marL="914400" lvl="2" indent="-457200">
              <a:spcBef>
                <a:spcPts val="1000"/>
              </a:spcBef>
            </a:pPr>
            <a:r>
              <a:rPr lang="en-US" sz="2400" dirty="0">
                <a:cs typeface="Times New Roman" panose="02020603050405020304" pitchFamily="18" charset="0"/>
              </a:rPr>
              <a:t>Ideas &amp; Experience</a:t>
            </a:r>
          </a:p>
          <a:p>
            <a:pPr marL="457200" lvl="1" indent="-457200">
              <a:spcBef>
                <a:spcPts val="1000"/>
              </a:spcBef>
            </a:pPr>
            <a:r>
              <a:rPr lang="en-US" sz="2800" dirty="0">
                <a:cs typeface="Times New Roman" panose="02020603050405020304" pitchFamily="18" charset="0"/>
              </a:rPr>
              <a:t>Rapid Upskilling </a:t>
            </a:r>
          </a:p>
          <a:p>
            <a:pPr marL="457200" lvl="1" indent="-457200">
              <a:spcBef>
                <a:spcPts val="1000"/>
              </a:spcBef>
            </a:pPr>
            <a:r>
              <a:rPr lang="en-US" sz="2800" dirty="0">
                <a:cs typeface="Times New Roman" panose="02020603050405020304" pitchFamily="18" charset="0"/>
              </a:rPr>
              <a:t>Longer term talent development</a:t>
            </a: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3"/>
          <a:stretch>
            <a:fillRect/>
          </a:stretch>
        </p:blipFill>
        <p:spPr>
          <a:xfrm>
            <a:off x="9566902" y="5827728"/>
            <a:ext cx="2916201" cy="1258737"/>
          </a:xfrm>
          <a:prstGeom prst="rect">
            <a:avLst/>
          </a:prstGeom>
          <a:ln w="12700">
            <a:miter lim="400000"/>
          </a:ln>
        </p:spPr>
      </p:pic>
      <p:sp>
        <p:nvSpPr>
          <p:cNvPr id="9" name="Content Placeholder 2">
            <a:extLst>
              <a:ext uri="{FF2B5EF4-FFF2-40B4-BE49-F238E27FC236}">
                <a16:creationId xmlns:a16="http://schemas.microsoft.com/office/drawing/2014/main" id="{1308FC5E-E2C4-1490-BE06-22A5A4A22204}"/>
              </a:ext>
            </a:extLst>
          </p:cNvPr>
          <p:cNvSpPr txBox="1">
            <a:spLocks/>
          </p:cNvSpPr>
          <p:nvPr/>
        </p:nvSpPr>
        <p:spPr>
          <a:xfrm>
            <a:off x="4444858" y="4319622"/>
            <a:ext cx="7570743" cy="205439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457200">
              <a:spcBef>
                <a:spcPts val="1000"/>
              </a:spcBef>
            </a:pPr>
            <a:endParaRPr lang="en-US" sz="2400" dirty="0">
              <a:cs typeface="Times New Roman" panose="02020603050405020304" pitchFamily="18" charset="0"/>
            </a:endParaRPr>
          </a:p>
        </p:txBody>
      </p:sp>
      <p:pic>
        <p:nvPicPr>
          <p:cNvPr id="5" name="Picture 4">
            <a:extLst>
              <a:ext uri="{FF2B5EF4-FFF2-40B4-BE49-F238E27FC236}">
                <a16:creationId xmlns:a16="http://schemas.microsoft.com/office/drawing/2014/main" id="{1B9EE599-97DE-3AB5-0640-94C61D9EA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3896" y="2424093"/>
            <a:ext cx="4823828" cy="3215885"/>
          </a:xfrm>
          <a:prstGeom prst="rect">
            <a:avLst/>
          </a:prstGeom>
        </p:spPr>
      </p:pic>
    </p:spTree>
    <p:extLst>
      <p:ext uri="{BB962C8B-B14F-4D97-AF65-F5344CB8AC3E}">
        <p14:creationId xmlns:p14="http://schemas.microsoft.com/office/powerpoint/2010/main" val="3759000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709A97-97E0-46C1-A505-EF7CB6FF2EF4}"/>
              </a:ext>
            </a:extLst>
          </p:cNvPr>
          <p:cNvSpPr>
            <a:spLocks noGrp="1"/>
          </p:cNvSpPr>
          <p:nvPr>
            <p:ph type="ctrTitle"/>
          </p:nvPr>
        </p:nvSpPr>
        <p:spPr>
          <a:xfrm>
            <a:off x="1127208" y="857251"/>
            <a:ext cx="4747280" cy="3098061"/>
          </a:xfrm>
        </p:spPr>
        <p:txBody>
          <a:bodyPr anchor="ctr">
            <a:normAutofit/>
          </a:bodyPr>
          <a:lstStyle/>
          <a:p>
            <a:pPr algn="l"/>
            <a:r>
              <a:rPr lang="en-US" sz="4800" b="1" dirty="0">
                <a:solidFill>
                  <a:srgbClr val="FFFFFF"/>
                </a:solidFill>
              </a:rPr>
              <a:t>Things to Do</a:t>
            </a:r>
          </a:p>
        </p:txBody>
      </p:sp>
      <p:sp>
        <p:nvSpPr>
          <p:cNvPr id="44" name="Rectangle 43">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Picture 2">
            <a:extLst>
              <a:ext uri="{FF2B5EF4-FFF2-40B4-BE49-F238E27FC236}">
                <a16:creationId xmlns:a16="http://schemas.microsoft.com/office/drawing/2014/main" id="{164781D9-2702-498B-9FFE-DD6CA17711F3}"/>
              </a:ext>
            </a:extLst>
          </p:cNvPr>
          <p:cNvPicPr>
            <a:picLocks noChangeAspect="1"/>
          </p:cNvPicPr>
          <p:nvPr/>
        </p:nvPicPr>
        <p:blipFill>
          <a:blip r:embed="rId3"/>
          <a:stretch>
            <a:fillRect/>
          </a:stretch>
        </p:blipFill>
        <p:spPr>
          <a:xfrm>
            <a:off x="6920559" y="2627982"/>
            <a:ext cx="3737164" cy="1616323"/>
          </a:xfrm>
          <a:prstGeom prst="rect">
            <a:avLst/>
          </a:prstGeom>
        </p:spPr>
      </p:pic>
    </p:spTree>
    <p:extLst>
      <p:ext uri="{BB962C8B-B14F-4D97-AF65-F5344CB8AC3E}">
        <p14:creationId xmlns:p14="http://schemas.microsoft.com/office/powerpoint/2010/main" val="3249642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373389" y="307103"/>
            <a:ext cx="9895951" cy="1033669"/>
          </a:xfrm>
        </p:spPr>
        <p:txBody>
          <a:bodyPr>
            <a:normAutofit/>
          </a:bodyPr>
          <a:lstStyle/>
          <a:p>
            <a:r>
              <a:rPr lang="en-US" sz="4000" b="1" dirty="0">
                <a:solidFill>
                  <a:srgbClr val="FFFFFF"/>
                </a:solidFill>
              </a:rPr>
              <a:t>Market Overview</a:t>
            </a: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3"/>
          <a:stretch>
            <a:fillRect/>
          </a:stretch>
        </p:blipFill>
        <p:spPr>
          <a:xfrm>
            <a:off x="9566902" y="5827728"/>
            <a:ext cx="2916201" cy="1258737"/>
          </a:xfrm>
          <a:prstGeom prst="rect">
            <a:avLst/>
          </a:prstGeom>
          <a:ln w="12700">
            <a:miter lim="400000"/>
          </a:ln>
        </p:spPr>
      </p:pic>
      <p:pic>
        <p:nvPicPr>
          <p:cNvPr id="5" name="Picture 4">
            <a:extLst>
              <a:ext uri="{FF2B5EF4-FFF2-40B4-BE49-F238E27FC236}">
                <a16:creationId xmlns:a16="http://schemas.microsoft.com/office/drawing/2014/main" id="{4BDAEB10-340C-319F-17A9-F7A5C606B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077" y="2061016"/>
            <a:ext cx="3030573" cy="4288643"/>
          </a:xfrm>
          <a:prstGeom prst="rect">
            <a:avLst/>
          </a:prstGeom>
        </p:spPr>
      </p:pic>
      <p:sp>
        <p:nvSpPr>
          <p:cNvPr id="9" name="Content Placeholder 8">
            <a:extLst>
              <a:ext uri="{FF2B5EF4-FFF2-40B4-BE49-F238E27FC236}">
                <a16:creationId xmlns:a16="http://schemas.microsoft.com/office/drawing/2014/main" id="{55BED9AA-34DF-54D4-B287-2FBEA953AAC4}"/>
              </a:ext>
            </a:extLst>
          </p:cNvPr>
          <p:cNvSpPr>
            <a:spLocks noGrp="1"/>
          </p:cNvSpPr>
          <p:nvPr>
            <p:ph idx="1"/>
          </p:nvPr>
        </p:nvSpPr>
        <p:spPr>
          <a:xfrm>
            <a:off x="4929750" y="2045356"/>
            <a:ext cx="6235173" cy="4351338"/>
          </a:xfrm>
        </p:spPr>
        <p:txBody>
          <a:bodyPr/>
          <a:lstStyle/>
          <a:p>
            <a:endParaRPr lang="en-US" dirty="0"/>
          </a:p>
          <a:p>
            <a:endParaRPr lang="en-US" dirty="0"/>
          </a:p>
          <a:p>
            <a:r>
              <a:rPr lang="en-US" dirty="0"/>
              <a:t>State of Quantum Computing:  Building a Quantum Economy</a:t>
            </a:r>
          </a:p>
          <a:p>
            <a:endParaRPr lang="en-US" dirty="0"/>
          </a:p>
          <a:p>
            <a:r>
              <a:rPr lang="en-US" dirty="0"/>
              <a:t>World Economic Forum Insight Report</a:t>
            </a:r>
          </a:p>
          <a:p>
            <a:pPr lvl="1"/>
            <a:r>
              <a:rPr lang="en-US" dirty="0"/>
              <a:t>September 2022</a:t>
            </a:r>
          </a:p>
          <a:p>
            <a:pPr marL="0" indent="0">
              <a:buNone/>
            </a:pPr>
            <a:endParaRPr lang="en-US" dirty="0"/>
          </a:p>
        </p:txBody>
      </p:sp>
    </p:spTree>
    <p:extLst>
      <p:ext uri="{BB962C8B-B14F-4D97-AF65-F5344CB8AC3E}">
        <p14:creationId xmlns:p14="http://schemas.microsoft.com/office/powerpoint/2010/main" val="1539555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373389" y="307103"/>
            <a:ext cx="9895951" cy="1033669"/>
          </a:xfrm>
        </p:spPr>
        <p:txBody>
          <a:bodyPr>
            <a:normAutofit/>
          </a:bodyPr>
          <a:lstStyle/>
          <a:p>
            <a:r>
              <a:rPr lang="en-US" sz="4000" b="1" dirty="0">
                <a:solidFill>
                  <a:srgbClr val="FFFFFF"/>
                </a:solidFill>
              </a:rPr>
              <a:t>QuantumAlgorithmZoo.org</a:t>
            </a: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3"/>
          <a:stretch>
            <a:fillRect/>
          </a:stretch>
        </p:blipFill>
        <p:spPr>
          <a:xfrm>
            <a:off x="9566902" y="5827728"/>
            <a:ext cx="2916201" cy="1258737"/>
          </a:xfrm>
          <a:prstGeom prst="rect">
            <a:avLst/>
          </a:prstGeom>
          <a:ln w="12700">
            <a:miter lim="400000"/>
          </a:ln>
        </p:spPr>
      </p:pic>
      <p:pic>
        <p:nvPicPr>
          <p:cNvPr id="13" name="Content Placeholder 12">
            <a:extLst>
              <a:ext uri="{FF2B5EF4-FFF2-40B4-BE49-F238E27FC236}">
                <a16:creationId xmlns:a16="http://schemas.microsoft.com/office/drawing/2014/main" id="{CC1E9697-41C0-19BC-4E34-776C6D739E1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71750" y="1847850"/>
            <a:ext cx="7004049" cy="4351338"/>
          </a:xfrm>
        </p:spPr>
      </p:pic>
    </p:spTree>
    <p:extLst>
      <p:ext uri="{BB962C8B-B14F-4D97-AF65-F5344CB8AC3E}">
        <p14:creationId xmlns:p14="http://schemas.microsoft.com/office/powerpoint/2010/main" val="987441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373389" y="307103"/>
            <a:ext cx="9895951" cy="1033669"/>
          </a:xfrm>
        </p:spPr>
        <p:txBody>
          <a:bodyPr>
            <a:normAutofit/>
          </a:bodyPr>
          <a:lstStyle/>
          <a:p>
            <a:r>
              <a:rPr lang="en-US" sz="4000" b="1" dirty="0">
                <a:solidFill>
                  <a:srgbClr val="FFFFFF"/>
                </a:solidFill>
              </a:rPr>
              <a:t>Join PIMS</a:t>
            </a:r>
          </a:p>
        </p:txBody>
      </p:sp>
      <p:sp>
        <p:nvSpPr>
          <p:cNvPr id="3" name="Content Placeholder 2">
            <a:extLst>
              <a:ext uri="{FF2B5EF4-FFF2-40B4-BE49-F238E27FC236}">
                <a16:creationId xmlns:a16="http://schemas.microsoft.com/office/drawing/2014/main" id="{595C4103-0301-49C8-A592-A0D51DF894A0}"/>
              </a:ext>
            </a:extLst>
          </p:cNvPr>
          <p:cNvSpPr>
            <a:spLocks noGrp="1"/>
          </p:cNvSpPr>
          <p:nvPr>
            <p:ph idx="1"/>
          </p:nvPr>
        </p:nvSpPr>
        <p:spPr>
          <a:xfrm>
            <a:off x="5117431" y="1904535"/>
            <a:ext cx="6336632" cy="4288642"/>
          </a:xfrm>
        </p:spPr>
        <p:txBody>
          <a:bodyPr anchor="ctr">
            <a:normAutofit/>
          </a:bodyPr>
          <a:lstStyle/>
          <a:p>
            <a:pPr marL="0" lvl="1" indent="0">
              <a:spcBef>
                <a:spcPts val="1000"/>
              </a:spcBef>
              <a:buNone/>
            </a:pPr>
            <a:r>
              <a:rPr lang="en-US" sz="2800" dirty="0">
                <a:cs typeface="Times New Roman" panose="02020603050405020304" pitchFamily="18" charset="0"/>
              </a:rPr>
              <a:t>Pacific Institute for Mathematical Sciences</a:t>
            </a:r>
          </a:p>
          <a:p>
            <a:pPr marL="0" lvl="1" indent="0">
              <a:spcBef>
                <a:spcPts val="1000"/>
              </a:spcBef>
              <a:buNone/>
            </a:pPr>
            <a:r>
              <a:rPr lang="en-US" sz="2800" dirty="0">
                <a:cs typeface="Times New Roman" panose="02020603050405020304" pitchFamily="18" charset="0"/>
                <a:hlinkClick r:id="rId3"/>
              </a:rPr>
              <a:t>https://www.pims.math.ca</a:t>
            </a:r>
            <a:endParaRPr lang="en-US" sz="2800" dirty="0">
              <a:cs typeface="Times New Roman" panose="02020603050405020304" pitchFamily="18" charset="0"/>
            </a:endParaRPr>
          </a:p>
          <a:p>
            <a:pPr marL="0" lvl="1" indent="0">
              <a:spcBef>
                <a:spcPts val="1000"/>
              </a:spcBef>
              <a:buNone/>
            </a:pPr>
            <a:endParaRPr lang="en-US" sz="2800" dirty="0">
              <a:cs typeface="Times New Roman" panose="02020603050405020304" pitchFamily="18" charset="0"/>
            </a:endParaRP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4"/>
          <a:stretch>
            <a:fillRect/>
          </a:stretch>
        </p:blipFill>
        <p:spPr>
          <a:xfrm>
            <a:off x="9566902" y="5827728"/>
            <a:ext cx="2916201" cy="1258737"/>
          </a:xfrm>
          <a:prstGeom prst="rect">
            <a:avLst/>
          </a:prstGeom>
          <a:ln w="12700">
            <a:miter lim="400000"/>
          </a:ln>
        </p:spPr>
      </p:pic>
      <p:pic>
        <p:nvPicPr>
          <p:cNvPr id="4" name="Picture 3">
            <a:extLst>
              <a:ext uri="{FF2B5EF4-FFF2-40B4-BE49-F238E27FC236}">
                <a16:creationId xmlns:a16="http://schemas.microsoft.com/office/drawing/2014/main" id="{DA78B8D4-60D1-5BC2-A466-36CA014009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1650" y="3084716"/>
            <a:ext cx="1638300" cy="2286000"/>
          </a:xfrm>
          <a:prstGeom prst="rect">
            <a:avLst/>
          </a:prstGeom>
        </p:spPr>
      </p:pic>
    </p:spTree>
    <p:extLst>
      <p:ext uri="{BB962C8B-B14F-4D97-AF65-F5344CB8AC3E}">
        <p14:creationId xmlns:p14="http://schemas.microsoft.com/office/powerpoint/2010/main" val="1978179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373389" y="307103"/>
            <a:ext cx="9895951" cy="1033669"/>
          </a:xfrm>
        </p:spPr>
        <p:txBody>
          <a:bodyPr>
            <a:normAutofit/>
          </a:bodyPr>
          <a:lstStyle/>
          <a:p>
            <a:r>
              <a:rPr lang="en-US" sz="4000" b="1" dirty="0">
                <a:solidFill>
                  <a:srgbClr val="FFFFFF"/>
                </a:solidFill>
              </a:rPr>
              <a:t>Join the QAI Mailing List</a:t>
            </a:r>
          </a:p>
        </p:txBody>
      </p:sp>
      <p:sp>
        <p:nvSpPr>
          <p:cNvPr id="3" name="Content Placeholder 2">
            <a:extLst>
              <a:ext uri="{FF2B5EF4-FFF2-40B4-BE49-F238E27FC236}">
                <a16:creationId xmlns:a16="http://schemas.microsoft.com/office/drawing/2014/main" id="{595C4103-0301-49C8-A592-A0D51DF894A0}"/>
              </a:ext>
            </a:extLst>
          </p:cNvPr>
          <p:cNvSpPr>
            <a:spLocks noGrp="1"/>
          </p:cNvSpPr>
          <p:nvPr>
            <p:ph idx="1"/>
          </p:nvPr>
        </p:nvSpPr>
        <p:spPr>
          <a:xfrm>
            <a:off x="4599488" y="1848466"/>
            <a:ext cx="7178008" cy="4288642"/>
          </a:xfrm>
        </p:spPr>
        <p:txBody>
          <a:bodyPr anchor="ctr">
            <a:normAutofit/>
          </a:bodyPr>
          <a:lstStyle/>
          <a:p>
            <a:pPr marL="457200" lvl="1" indent="-457200">
              <a:spcBef>
                <a:spcPts val="1000"/>
              </a:spcBef>
            </a:pPr>
            <a:r>
              <a:rPr lang="en-US" sz="2800" dirty="0">
                <a:cs typeface="Times New Roman" panose="02020603050405020304" pitchFamily="18" charset="0"/>
              </a:rPr>
              <a:t>For future newsletters </a:t>
            </a:r>
          </a:p>
          <a:p>
            <a:pPr marL="457200" lvl="1" indent="-457200">
              <a:spcBef>
                <a:spcPts val="1000"/>
              </a:spcBef>
            </a:pPr>
            <a:r>
              <a:rPr lang="en-US" sz="2800" dirty="0">
                <a:cs typeface="Times New Roman" panose="02020603050405020304" pitchFamily="18" charset="0"/>
              </a:rPr>
              <a:t>Applied research projects &amp; opportunities</a:t>
            </a:r>
          </a:p>
          <a:p>
            <a:pPr marL="457200" lvl="1" indent="-457200">
              <a:spcBef>
                <a:spcPts val="1000"/>
              </a:spcBef>
            </a:pPr>
            <a:r>
              <a:rPr lang="en-US" sz="2800" dirty="0">
                <a:cs typeface="Times New Roman" panose="02020603050405020304" pitchFamily="18" charset="0"/>
              </a:rPr>
              <a:t>Internship opportunities for undergrad and grad students</a:t>
            </a:r>
          </a:p>
          <a:p>
            <a:pPr marL="457200" lvl="1" indent="-457200">
              <a:spcBef>
                <a:spcPts val="1000"/>
              </a:spcBef>
            </a:pPr>
            <a:r>
              <a:rPr lang="en-US" sz="2800" dirty="0">
                <a:cs typeface="Times New Roman" panose="02020603050405020304" pitchFamily="18" charset="0"/>
              </a:rPr>
              <a:t>Academic Affiliate programs </a:t>
            </a:r>
          </a:p>
          <a:p>
            <a:pPr marL="457200" lvl="1" indent="-457200">
              <a:spcBef>
                <a:spcPts val="1000"/>
              </a:spcBef>
            </a:pPr>
            <a:r>
              <a:rPr lang="en-US" sz="2800" dirty="0">
                <a:cs typeface="Times New Roman" panose="02020603050405020304" pitchFamily="18" charset="0"/>
              </a:rPr>
              <a:t>Collaboration on quantum curriculum development &amp; education</a:t>
            </a: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3"/>
          <a:stretch>
            <a:fillRect/>
          </a:stretch>
        </p:blipFill>
        <p:spPr>
          <a:xfrm>
            <a:off x="9566902" y="5827728"/>
            <a:ext cx="2916201" cy="1258737"/>
          </a:xfrm>
          <a:prstGeom prst="rect">
            <a:avLst/>
          </a:prstGeom>
          <a:ln w="12700">
            <a:miter lim="400000"/>
          </a:ln>
        </p:spPr>
      </p:pic>
      <p:sp>
        <p:nvSpPr>
          <p:cNvPr id="5" name="TextBox 4">
            <a:extLst>
              <a:ext uri="{FF2B5EF4-FFF2-40B4-BE49-F238E27FC236}">
                <a16:creationId xmlns:a16="http://schemas.microsoft.com/office/drawing/2014/main" id="{E0E5388E-5742-852A-245B-0730299319BF}"/>
              </a:ext>
            </a:extLst>
          </p:cNvPr>
          <p:cNvSpPr txBox="1"/>
          <p:nvPr/>
        </p:nvSpPr>
        <p:spPr>
          <a:xfrm>
            <a:off x="541838" y="4240513"/>
            <a:ext cx="3515812" cy="584775"/>
          </a:xfrm>
          <a:prstGeom prst="rect">
            <a:avLst/>
          </a:prstGeom>
          <a:noFill/>
        </p:spPr>
        <p:txBody>
          <a:bodyPr wrap="square">
            <a:spAutoFit/>
          </a:bodyPr>
          <a:lstStyle/>
          <a:p>
            <a:r>
              <a:rPr lang="en-US" sz="3200" dirty="0">
                <a:hlinkClick r:id="rId4"/>
              </a:rPr>
              <a:t>contact@bcqai.ca</a:t>
            </a:r>
            <a:endParaRPr lang="en-US" sz="1600" dirty="0"/>
          </a:p>
        </p:txBody>
      </p:sp>
      <p:sp>
        <p:nvSpPr>
          <p:cNvPr id="7" name="TextBox 6">
            <a:extLst>
              <a:ext uri="{FF2B5EF4-FFF2-40B4-BE49-F238E27FC236}">
                <a16:creationId xmlns:a16="http://schemas.microsoft.com/office/drawing/2014/main" id="{96EB298B-F66B-2E70-5590-93DF1A6630B9}"/>
              </a:ext>
            </a:extLst>
          </p:cNvPr>
          <p:cNvSpPr txBox="1"/>
          <p:nvPr/>
        </p:nvSpPr>
        <p:spPr>
          <a:xfrm>
            <a:off x="373389" y="3121113"/>
            <a:ext cx="4057650" cy="584775"/>
          </a:xfrm>
          <a:prstGeom prst="rect">
            <a:avLst/>
          </a:prstGeom>
          <a:noFill/>
        </p:spPr>
        <p:txBody>
          <a:bodyPr wrap="square">
            <a:spAutoFit/>
          </a:bodyPr>
          <a:lstStyle/>
          <a:p>
            <a:r>
              <a:rPr lang="en-US" sz="3200" dirty="0">
                <a:hlinkClick r:id="rId5"/>
              </a:rPr>
              <a:t>QuantumAlgorithms.ca</a:t>
            </a:r>
            <a:endParaRPr lang="en-US" sz="3200" dirty="0"/>
          </a:p>
        </p:txBody>
      </p:sp>
    </p:spTree>
    <p:extLst>
      <p:ext uri="{BB962C8B-B14F-4D97-AF65-F5344CB8AC3E}">
        <p14:creationId xmlns:p14="http://schemas.microsoft.com/office/powerpoint/2010/main" val="2988650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709A97-97E0-46C1-A505-EF7CB6FF2EF4}"/>
              </a:ext>
            </a:extLst>
          </p:cNvPr>
          <p:cNvSpPr>
            <a:spLocks noGrp="1"/>
          </p:cNvSpPr>
          <p:nvPr>
            <p:ph type="ctrTitle"/>
          </p:nvPr>
        </p:nvSpPr>
        <p:spPr>
          <a:xfrm>
            <a:off x="1127208" y="857251"/>
            <a:ext cx="4747280" cy="3098061"/>
          </a:xfrm>
        </p:spPr>
        <p:txBody>
          <a:bodyPr anchor="ctr">
            <a:normAutofit/>
          </a:bodyPr>
          <a:lstStyle/>
          <a:p>
            <a:pPr algn="l"/>
            <a:r>
              <a:rPr lang="en-US" sz="4800" b="1" dirty="0">
                <a:solidFill>
                  <a:srgbClr val="FFFFFF"/>
                </a:solidFill>
              </a:rPr>
              <a:t>About QAI</a:t>
            </a:r>
          </a:p>
        </p:txBody>
      </p:sp>
      <p:sp>
        <p:nvSpPr>
          <p:cNvPr id="44" name="Rectangle 43">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Picture 2">
            <a:extLst>
              <a:ext uri="{FF2B5EF4-FFF2-40B4-BE49-F238E27FC236}">
                <a16:creationId xmlns:a16="http://schemas.microsoft.com/office/drawing/2014/main" id="{164781D9-2702-498B-9FFE-DD6CA17711F3}"/>
              </a:ext>
            </a:extLst>
          </p:cNvPr>
          <p:cNvPicPr>
            <a:picLocks noChangeAspect="1"/>
          </p:cNvPicPr>
          <p:nvPr/>
        </p:nvPicPr>
        <p:blipFill>
          <a:blip r:embed="rId3"/>
          <a:stretch>
            <a:fillRect/>
          </a:stretch>
        </p:blipFill>
        <p:spPr>
          <a:xfrm>
            <a:off x="6920559" y="2627982"/>
            <a:ext cx="3737164" cy="1616323"/>
          </a:xfrm>
          <a:prstGeom prst="rect">
            <a:avLst/>
          </a:prstGeom>
        </p:spPr>
      </p:pic>
    </p:spTree>
    <p:extLst>
      <p:ext uri="{BB962C8B-B14F-4D97-AF65-F5344CB8AC3E}">
        <p14:creationId xmlns:p14="http://schemas.microsoft.com/office/powerpoint/2010/main" val="2914544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373389" y="307103"/>
            <a:ext cx="9895951" cy="1033669"/>
          </a:xfrm>
        </p:spPr>
        <p:txBody>
          <a:bodyPr>
            <a:normAutofit/>
          </a:bodyPr>
          <a:lstStyle/>
          <a:p>
            <a:r>
              <a:rPr lang="en-US" sz="4000" b="1" dirty="0">
                <a:solidFill>
                  <a:srgbClr val="FFFFFF"/>
                </a:solidFill>
              </a:rPr>
              <a:t>Questions or Comments? </a:t>
            </a:r>
          </a:p>
        </p:txBody>
      </p:sp>
      <p:sp>
        <p:nvSpPr>
          <p:cNvPr id="3" name="Content Placeholder 2">
            <a:extLst>
              <a:ext uri="{FF2B5EF4-FFF2-40B4-BE49-F238E27FC236}">
                <a16:creationId xmlns:a16="http://schemas.microsoft.com/office/drawing/2014/main" id="{595C4103-0301-49C8-A592-A0D51DF894A0}"/>
              </a:ext>
            </a:extLst>
          </p:cNvPr>
          <p:cNvSpPr>
            <a:spLocks noGrp="1"/>
          </p:cNvSpPr>
          <p:nvPr>
            <p:ph idx="1"/>
          </p:nvPr>
        </p:nvSpPr>
        <p:spPr>
          <a:xfrm>
            <a:off x="1968962" y="2061017"/>
            <a:ext cx="7898938" cy="3766711"/>
          </a:xfrm>
        </p:spPr>
        <p:txBody>
          <a:bodyPr anchor="ctr">
            <a:normAutofit/>
          </a:bodyPr>
          <a:lstStyle/>
          <a:p>
            <a:pPr marL="914400" lvl="2" indent="-457200" algn="ctr">
              <a:buNone/>
            </a:pPr>
            <a:r>
              <a:rPr lang="en-US" sz="4600" dirty="0">
                <a:cs typeface="Times New Roman" panose="02020603050405020304" pitchFamily="18" charset="0"/>
              </a:rPr>
              <a:t>Louise Turner</a:t>
            </a:r>
          </a:p>
          <a:p>
            <a:pPr marL="914400" lvl="2" indent="-457200" algn="ctr">
              <a:buNone/>
            </a:pPr>
            <a:r>
              <a:rPr lang="en-US" sz="4600" dirty="0">
                <a:cs typeface="Times New Roman" panose="02020603050405020304" pitchFamily="18" charset="0"/>
                <a:hlinkClick r:id="rId3"/>
              </a:rPr>
              <a:t>louise.turner@bcqai</a:t>
            </a:r>
            <a:r>
              <a:rPr lang="en-US" sz="4600">
                <a:cs typeface="Times New Roman" panose="02020603050405020304" pitchFamily="18" charset="0"/>
                <a:hlinkClick r:id="rId3"/>
              </a:rPr>
              <a:t>.ca</a:t>
            </a:r>
            <a:endParaRPr lang="en-US" sz="4600" dirty="0">
              <a:cs typeface="Times New Roman" panose="02020603050405020304" pitchFamily="18" charset="0"/>
            </a:endParaRP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4"/>
          <a:stretch>
            <a:fillRect/>
          </a:stretch>
        </p:blipFill>
        <p:spPr>
          <a:xfrm>
            <a:off x="9566902" y="5827728"/>
            <a:ext cx="2916201" cy="1258737"/>
          </a:xfrm>
          <a:prstGeom prst="rect">
            <a:avLst/>
          </a:prstGeom>
          <a:ln w="12700">
            <a:miter lim="400000"/>
          </a:ln>
        </p:spPr>
      </p:pic>
    </p:spTree>
    <p:extLst>
      <p:ext uri="{BB962C8B-B14F-4D97-AF65-F5344CB8AC3E}">
        <p14:creationId xmlns:p14="http://schemas.microsoft.com/office/powerpoint/2010/main" val="3531073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373389" y="307103"/>
            <a:ext cx="9895951" cy="1033669"/>
          </a:xfrm>
        </p:spPr>
        <p:txBody>
          <a:bodyPr>
            <a:normAutofit/>
          </a:bodyPr>
          <a:lstStyle/>
          <a:p>
            <a:r>
              <a:rPr lang="en-US" sz="4000" b="1" dirty="0">
                <a:solidFill>
                  <a:srgbClr val="FFFFFF"/>
                </a:solidFill>
              </a:rPr>
              <a:t>A Unique Partnership</a:t>
            </a: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3"/>
          <a:stretch>
            <a:fillRect/>
          </a:stretch>
        </p:blipFill>
        <p:spPr>
          <a:xfrm>
            <a:off x="9566902" y="5827728"/>
            <a:ext cx="2916201" cy="1258737"/>
          </a:xfrm>
          <a:prstGeom prst="rect">
            <a:avLst/>
          </a:prstGeom>
          <a:ln w="12700">
            <a:miter lim="400000"/>
          </a:ln>
        </p:spPr>
      </p:pic>
      <p:pic>
        <p:nvPicPr>
          <p:cNvPr id="9" name="Picture 8" descr="Logo, company name&#10;&#10;Description automatically generated">
            <a:extLst>
              <a:ext uri="{FF2B5EF4-FFF2-40B4-BE49-F238E27FC236}">
                <a16:creationId xmlns:a16="http://schemas.microsoft.com/office/drawing/2014/main" id="{C878782C-C9B9-DC5A-B754-AC4DC3F69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137" y="3206092"/>
            <a:ext cx="1680364" cy="1590744"/>
          </a:xfrm>
          <a:prstGeom prst="rect">
            <a:avLst/>
          </a:prstGeom>
        </p:spPr>
      </p:pic>
      <p:pic>
        <p:nvPicPr>
          <p:cNvPr id="13" name="Picture 12" descr="Logo&#10;&#10;Description automatically generated">
            <a:extLst>
              <a:ext uri="{FF2B5EF4-FFF2-40B4-BE49-F238E27FC236}">
                <a16:creationId xmlns:a16="http://schemas.microsoft.com/office/drawing/2014/main" id="{B55B62DE-D5EA-DDAB-803D-85C13E6AB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3752" y="3024283"/>
            <a:ext cx="1435456" cy="1435456"/>
          </a:xfrm>
          <a:prstGeom prst="rect">
            <a:avLst/>
          </a:prstGeom>
        </p:spPr>
      </p:pic>
      <p:pic>
        <p:nvPicPr>
          <p:cNvPr id="20" name="Picture 19" descr="A picture containing text, clipart&#10;&#10;Description automatically generated">
            <a:extLst>
              <a:ext uri="{FF2B5EF4-FFF2-40B4-BE49-F238E27FC236}">
                <a16:creationId xmlns:a16="http://schemas.microsoft.com/office/drawing/2014/main" id="{B7241C94-AF83-CD62-2FB1-4334C2A7A5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7501" y="2276067"/>
            <a:ext cx="1563158" cy="781579"/>
          </a:xfrm>
          <a:prstGeom prst="rect">
            <a:avLst/>
          </a:prstGeom>
        </p:spPr>
      </p:pic>
      <p:pic>
        <p:nvPicPr>
          <p:cNvPr id="22" name="Picture 21" descr="Logo&#10;&#10;Description automatically generated">
            <a:extLst>
              <a:ext uri="{FF2B5EF4-FFF2-40B4-BE49-F238E27FC236}">
                <a16:creationId xmlns:a16="http://schemas.microsoft.com/office/drawing/2014/main" id="{FDF9643F-F213-E4DC-FB1D-7633F52D9C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4202" y="4110854"/>
            <a:ext cx="1109755" cy="1109755"/>
          </a:xfrm>
          <a:prstGeom prst="rect">
            <a:avLst/>
          </a:prstGeom>
        </p:spPr>
      </p:pic>
      <p:pic>
        <p:nvPicPr>
          <p:cNvPr id="24" name="Picture 23" descr="Logo, company name&#10;&#10;Description automatically generated">
            <a:extLst>
              <a:ext uri="{FF2B5EF4-FFF2-40B4-BE49-F238E27FC236}">
                <a16:creationId xmlns:a16="http://schemas.microsoft.com/office/drawing/2014/main" id="{236723AB-26B0-3791-574F-3A949C4DDA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4420" y="4631543"/>
            <a:ext cx="1680681" cy="1258738"/>
          </a:xfrm>
          <a:prstGeom prst="rect">
            <a:avLst/>
          </a:prstGeom>
        </p:spPr>
      </p:pic>
      <p:pic>
        <p:nvPicPr>
          <p:cNvPr id="26" name="Picture 25">
            <a:extLst>
              <a:ext uri="{FF2B5EF4-FFF2-40B4-BE49-F238E27FC236}">
                <a16:creationId xmlns:a16="http://schemas.microsoft.com/office/drawing/2014/main" id="{4DE5238F-91D2-3C02-461F-137430A098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0304" y="4754420"/>
            <a:ext cx="1680365" cy="370017"/>
          </a:xfrm>
          <a:prstGeom prst="rect">
            <a:avLst/>
          </a:prstGeom>
        </p:spPr>
      </p:pic>
      <p:pic>
        <p:nvPicPr>
          <p:cNvPr id="31" name="Picture 30">
            <a:extLst>
              <a:ext uri="{FF2B5EF4-FFF2-40B4-BE49-F238E27FC236}">
                <a16:creationId xmlns:a16="http://schemas.microsoft.com/office/drawing/2014/main" id="{D1D833B6-B107-237E-43AA-479A21B310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53022" y="2131715"/>
            <a:ext cx="1770436" cy="671458"/>
          </a:xfrm>
          <a:prstGeom prst="rect">
            <a:avLst/>
          </a:prstGeom>
        </p:spPr>
      </p:pic>
      <p:pic>
        <p:nvPicPr>
          <p:cNvPr id="32" name="Picture 31">
            <a:extLst>
              <a:ext uri="{FF2B5EF4-FFF2-40B4-BE49-F238E27FC236}">
                <a16:creationId xmlns:a16="http://schemas.microsoft.com/office/drawing/2014/main" id="{12FE50F7-E719-5C20-3E9F-3BBB79C33E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5998" y="3206092"/>
            <a:ext cx="1680681" cy="1071839"/>
          </a:xfrm>
          <a:prstGeom prst="rect">
            <a:avLst/>
          </a:prstGeom>
        </p:spPr>
      </p:pic>
      <p:pic>
        <p:nvPicPr>
          <p:cNvPr id="34" name="Picture 33">
            <a:extLst>
              <a:ext uri="{FF2B5EF4-FFF2-40B4-BE49-F238E27FC236}">
                <a16:creationId xmlns:a16="http://schemas.microsoft.com/office/drawing/2014/main" id="{522E8A71-1B44-540C-F1F6-0F7872FEA1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3098" y="3467601"/>
            <a:ext cx="1571004" cy="477267"/>
          </a:xfrm>
          <a:prstGeom prst="rect">
            <a:avLst/>
          </a:prstGeom>
        </p:spPr>
      </p:pic>
      <p:sp>
        <p:nvSpPr>
          <p:cNvPr id="3" name="TextBox 2">
            <a:extLst>
              <a:ext uri="{FF2B5EF4-FFF2-40B4-BE49-F238E27FC236}">
                <a16:creationId xmlns:a16="http://schemas.microsoft.com/office/drawing/2014/main" id="{9E31F354-5E19-DC04-E349-3BC5653562A9}"/>
              </a:ext>
            </a:extLst>
          </p:cNvPr>
          <p:cNvSpPr txBox="1"/>
          <p:nvPr/>
        </p:nvSpPr>
        <p:spPr>
          <a:xfrm>
            <a:off x="459350" y="5444002"/>
            <a:ext cx="7589777" cy="1200329"/>
          </a:xfrm>
          <a:prstGeom prst="rect">
            <a:avLst/>
          </a:prstGeom>
          <a:noFill/>
        </p:spPr>
        <p:txBody>
          <a:bodyPr wrap="square" rtlCol="0">
            <a:spAutoFit/>
          </a:bodyPr>
          <a:lstStyle/>
          <a:p>
            <a:r>
              <a:rPr lang="en-US" sz="3600" dirty="0"/>
              <a:t>Adding 1)quantum users &amp; </a:t>
            </a:r>
          </a:p>
          <a:p>
            <a:r>
              <a:rPr lang="en-US" sz="3600" dirty="0"/>
              <a:t>2) quantum workforce</a:t>
            </a:r>
          </a:p>
        </p:txBody>
      </p:sp>
    </p:spTree>
    <p:extLst>
      <p:ext uri="{BB962C8B-B14F-4D97-AF65-F5344CB8AC3E}">
        <p14:creationId xmlns:p14="http://schemas.microsoft.com/office/powerpoint/2010/main" val="229856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373389" y="307103"/>
            <a:ext cx="9895951" cy="1033669"/>
          </a:xfrm>
        </p:spPr>
        <p:txBody>
          <a:bodyPr>
            <a:normAutofit/>
          </a:bodyPr>
          <a:lstStyle/>
          <a:p>
            <a:r>
              <a:rPr lang="en-US" sz="4000" b="1" dirty="0">
                <a:solidFill>
                  <a:srgbClr val="FFFFFF"/>
                </a:solidFill>
              </a:rPr>
              <a:t>QAI’s Focus</a:t>
            </a:r>
          </a:p>
        </p:txBody>
      </p:sp>
      <p:sp>
        <p:nvSpPr>
          <p:cNvPr id="3" name="Content Placeholder 2">
            <a:extLst>
              <a:ext uri="{FF2B5EF4-FFF2-40B4-BE49-F238E27FC236}">
                <a16:creationId xmlns:a16="http://schemas.microsoft.com/office/drawing/2014/main" id="{595C4103-0301-49C8-A592-A0D51DF894A0}"/>
              </a:ext>
            </a:extLst>
          </p:cNvPr>
          <p:cNvSpPr>
            <a:spLocks noGrp="1"/>
          </p:cNvSpPr>
          <p:nvPr>
            <p:ph idx="1"/>
          </p:nvPr>
        </p:nvSpPr>
        <p:spPr>
          <a:xfrm>
            <a:off x="4894729" y="2067708"/>
            <a:ext cx="6980595" cy="4060177"/>
          </a:xfrm>
        </p:spPr>
        <p:txBody>
          <a:bodyPr anchor="ctr">
            <a:normAutofit/>
          </a:bodyPr>
          <a:lstStyle/>
          <a:p>
            <a:pPr marL="228600" lvl="1">
              <a:spcBef>
                <a:spcPts val="1000"/>
              </a:spcBef>
            </a:pPr>
            <a:r>
              <a:rPr lang="en-US" sz="3000" dirty="0">
                <a:cs typeface="Times New Roman" panose="02020603050405020304" pitchFamily="18" charset="0"/>
              </a:rPr>
              <a:t>Quantum to advance Canadian businesses</a:t>
            </a:r>
          </a:p>
          <a:p>
            <a:pPr marL="228600" lvl="1">
              <a:spcBef>
                <a:spcPts val="1000"/>
              </a:spcBef>
            </a:pPr>
            <a:r>
              <a:rPr lang="en-US" sz="3000" dirty="0">
                <a:cs typeface="Times New Roman" panose="02020603050405020304" pitchFamily="18" charset="0"/>
              </a:rPr>
              <a:t>Economic development</a:t>
            </a:r>
          </a:p>
          <a:p>
            <a:pPr marL="228600" lvl="1">
              <a:spcBef>
                <a:spcPts val="1000"/>
              </a:spcBef>
            </a:pPr>
            <a:r>
              <a:rPr lang="en-US" sz="3000" dirty="0">
                <a:cs typeface="Times New Roman" panose="02020603050405020304" pitchFamily="18" charset="0"/>
              </a:rPr>
              <a:t>Focus on </a:t>
            </a:r>
          </a:p>
          <a:p>
            <a:pPr marL="685800" lvl="2">
              <a:spcBef>
                <a:spcPts val="1000"/>
              </a:spcBef>
            </a:pPr>
            <a:r>
              <a:rPr lang="en-US" sz="2800" dirty="0">
                <a:cs typeface="Times New Roman" panose="02020603050405020304" pitchFamily="18" charset="0"/>
              </a:rPr>
              <a:t>Quantum computing</a:t>
            </a:r>
          </a:p>
          <a:p>
            <a:pPr marL="685800" lvl="2">
              <a:spcBef>
                <a:spcPts val="1000"/>
              </a:spcBef>
            </a:pPr>
            <a:r>
              <a:rPr lang="en-US" sz="2800" dirty="0">
                <a:cs typeface="Times New Roman" panose="02020603050405020304" pitchFamily="18" charset="0"/>
              </a:rPr>
              <a:t>Quantum networking</a:t>
            </a:r>
          </a:p>
          <a:p>
            <a:pPr marL="685800" lvl="2">
              <a:spcBef>
                <a:spcPts val="1000"/>
              </a:spcBef>
            </a:pPr>
            <a:r>
              <a:rPr lang="en-US" sz="2800" dirty="0">
                <a:cs typeface="Times New Roman" panose="02020603050405020304" pitchFamily="18" charset="0"/>
              </a:rPr>
              <a:t>Post-quantum encryption </a:t>
            </a:r>
          </a:p>
          <a:p>
            <a:pPr marL="685800" lvl="2">
              <a:spcBef>
                <a:spcPts val="1000"/>
              </a:spcBef>
            </a:pPr>
            <a:r>
              <a:rPr lang="en-US" sz="2800" dirty="0">
                <a:cs typeface="Times New Roman" panose="02020603050405020304" pitchFamily="18" charset="0"/>
              </a:rPr>
              <a:t>Application of quantum algorithms</a:t>
            </a: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3"/>
          <a:stretch>
            <a:fillRect/>
          </a:stretch>
        </p:blipFill>
        <p:spPr>
          <a:xfrm>
            <a:off x="9566902" y="5827728"/>
            <a:ext cx="2916201" cy="1258737"/>
          </a:xfrm>
          <a:prstGeom prst="rect">
            <a:avLst/>
          </a:prstGeom>
          <a:ln w="12700">
            <a:miter lim="400000"/>
          </a:ln>
        </p:spPr>
      </p:pic>
      <p:pic>
        <p:nvPicPr>
          <p:cNvPr id="4" name="Picture 3">
            <a:extLst>
              <a:ext uri="{FF2B5EF4-FFF2-40B4-BE49-F238E27FC236}">
                <a16:creationId xmlns:a16="http://schemas.microsoft.com/office/drawing/2014/main" id="{69420AC4-FC60-C8B4-3542-68480F80B5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876" y="2176895"/>
            <a:ext cx="4354750" cy="3950990"/>
          </a:xfrm>
          <a:prstGeom prst="rect">
            <a:avLst/>
          </a:prstGeom>
        </p:spPr>
      </p:pic>
    </p:spTree>
    <p:extLst>
      <p:ext uri="{BB962C8B-B14F-4D97-AF65-F5344CB8AC3E}">
        <p14:creationId xmlns:p14="http://schemas.microsoft.com/office/powerpoint/2010/main" val="2177992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257698" y="367753"/>
            <a:ext cx="9895951" cy="1033669"/>
          </a:xfrm>
        </p:spPr>
        <p:txBody>
          <a:bodyPr>
            <a:normAutofit/>
          </a:bodyPr>
          <a:lstStyle/>
          <a:p>
            <a:r>
              <a:rPr lang="en-US" sz="4000" b="1" dirty="0">
                <a:solidFill>
                  <a:srgbClr val="FFFFFF"/>
                </a:solidFill>
              </a:rPr>
              <a:t>Three Streams of Business Activity</a:t>
            </a: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3"/>
          <a:stretch>
            <a:fillRect/>
          </a:stretch>
        </p:blipFill>
        <p:spPr>
          <a:xfrm>
            <a:off x="9566902" y="5827728"/>
            <a:ext cx="2916201" cy="1258737"/>
          </a:xfrm>
          <a:prstGeom prst="rect">
            <a:avLst/>
          </a:prstGeom>
          <a:ln w="12700">
            <a:miter lim="400000"/>
          </a:ln>
        </p:spPr>
      </p:pic>
      <p:sp>
        <p:nvSpPr>
          <p:cNvPr id="5" name="Content Placeholder 2">
            <a:extLst>
              <a:ext uri="{FF2B5EF4-FFF2-40B4-BE49-F238E27FC236}">
                <a16:creationId xmlns:a16="http://schemas.microsoft.com/office/drawing/2014/main" id="{AF748C0D-2B87-DAFC-F97A-BF6BEA1FBA10}"/>
              </a:ext>
            </a:extLst>
          </p:cNvPr>
          <p:cNvSpPr txBox="1">
            <a:spLocks/>
          </p:cNvSpPr>
          <p:nvPr/>
        </p:nvSpPr>
        <p:spPr>
          <a:xfrm>
            <a:off x="6325673" y="2413220"/>
            <a:ext cx="4355361" cy="73846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en-US" sz="2800" dirty="0">
                <a:cs typeface="Times New Roman" panose="02020603050405020304" pitchFamily="18" charset="0"/>
              </a:rPr>
              <a:t>2. Growing &amp; Feeding Talent</a:t>
            </a:r>
          </a:p>
        </p:txBody>
      </p:sp>
      <p:sp>
        <p:nvSpPr>
          <p:cNvPr id="11" name="Content Placeholder 2">
            <a:extLst>
              <a:ext uri="{FF2B5EF4-FFF2-40B4-BE49-F238E27FC236}">
                <a16:creationId xmlns:a16="http://schemas.microsoft.com/office/drawing/2014/main" id="{9BFBEA77-CF48-F9E5-3746-4CA2BF5285BB}"/>
              </a:ext>
            </a:extLst>
          </p:cNvPr>
          <p:cNvSpPr txBox="1">
            <a:spLocks/>
          </p:cNvSpPr>
          <p:nvPr/>
        </p:nvSpPr>
        <p:spPr>
          <a:xfrm>
            <a:off x="3919197" y="3934092"/>
            <a:ext cx="2825667" cy="73846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en-US" sz="2800" dirty="0">
                <a:cs typeface="Times New Roman" panose="02020603050405020304" pitchFamily="18" charset="0"/>
              </a:rPr>
              <a:t>3. Ecosystem Hum</a:t>
            </a:r>
          </a:p>
        </p:txBody>
      </p:sp>
      <p:sp>
        <p:nvSpPr>
          <p:cNvPr id="13" name="Content Placeholder 2">
            <a:extLst>
              <a:ext uri="{FF2B5EF4-FFF2-40B4-BE49-F238E27FC236}">
                <a16:creationId xmlns:a16="http://schemas.microsoft.com/office/drawing/2014/main" id="{F5E79C75-2C56-5388-A5B1-229393F03B7C}"/>
              </a:ext>
            </a:extLst>
          </p:cNvPr>
          <p:cNvSpPr txBox="1">
            <a:spLocks/>
          </p:cNvSpPr>
          <p:nvPr/>
        </p:nvSpPr>
        <p:spPr>
          <a:xfrm>
            <a:off x="257698" y="1659605"/>
            <a:ext cx="4774462" cy="73846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en-US" sz="2800" dirty="0">
                <a:cs typeface="Times New Roman" panose="02020603050405020304" pitchFamily="18" charset="0"/>
              </a:rPr>
              <a:t>1. Playing with the Real World</a:t>
            </a:r>
          </a:p>
        </p:txBody>
      </p:sp>
      <p:pic>
        <p:nvPicPr>
          <p:cNvPr id="20" name="Picture 19">
            <a:extLst>
              <a:ext uri="{FF2B5EF4-FFF2-40B4-BE49-F238E27FC236}">
                <a16:creationId xmlns:a16="http://schemas.microsoft.com/office/drawing/2014/main" id="{0D5C7B05-4C68-2B0B-C526-AD38FB4CD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5967" y="3049044"/>
            <a:ext cx="2933700" cy="1955800"/>
          </a:xfrm>
          <a:prstGeom prst="rect">
            <a:avLst/>
          </a:prstGeom>
        </p:spPr>
      </p:pic>
      <p:pic>
        <p:nvPicPr>
          <p:cNvPr id="22" name="Picture 21">
            <a:extLst>
              <a:ext uri="{FF2B5EF4-FFF2-40B4-BE49-F238E27FC236}">
                <a16:creationId xmlns:a16="http://schemas.microsoft.com/office/drawing/2014/main" id="{F4BFA32A-C4A1-856D-59AE-5BDD1ADB5E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743" y="4672560"/>
            <a:ext cx="2725077" cy="1816718"/>
          </a:xfrm>
          <a:prstGeom prst="rect">
            <a:avLst/>
          </a:prstGeom>
        </p:spPr>
      </p:pic>
      <p:pic>
        <p:nvPicPr>
          <p:cNvPr id="24" name="Picture 23">
            <a:extLst>
              <a:ext uri="{FF2B5EF4-FFF2-40B4-BE49-F238E27FC236}">
                <a16:creationId xmlns:a16="http://schemas.microsoft.com/office/drawing/2014/main" id="{10BB97A7-B6A4-5C20-FB47-7EEBBAADBC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975" y="2319915"/>
            <a:ext cx="2743560" cy="2056238"/>
          </a:xfrm>
          <a:prstGeom prst="rect">
            <a:avLst/>
          </a:prstGeom>
        </p:spPr>
      </p:pic>
    </p:spTree>
    <p:extLst>
      <p:ext uri="{BB962C8B-B14F-4D97-AF65-F5344CB8AC3E}">
        <p14:creationId xmlns:p14="http://schemas.microsoft.com/office/powerpoint/2010/main" val="183598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373389" y="307103"/>
            <a:ext cx="9895951" cy="1033669"/>
          </a:xfrm>
        </p:spPr>
        <p:txBody>
          <a:bodyPr>
            <a:normAutofit/>
          </a:bodyPr>
          <a:lstStyle/>
          <a:p>
            <a:r>
              <a:rPr lang="en-US" sz="4000" b="1" dirty="0">
                <a:solidFill>
                  <a:srgbClr val="FFFFFF"/>
                </a:solidFill>
              </a:rPr>
              <a:t>Playing with the Real World I</a:t>
            </a:r>
          </a:p>
        </p:txBody>
      </p:sp>
      <p:sp>
        <p:nvSpPr>
          <p:cNvPr id="3" name="Content Placeholder 2">
            <a:extLst>
              <a:ext uri="{FF2B5EF4-FFF2-40B4-BE49-F238E27FC236}">
                <a16:creationId xmlns:a16="http://schemas.microsoft.com/office/drawing/2014/main" id="{595C4103-0301-49C8-A592-A0D51DF894A0}"/>
              </a:ext>
            </a:extLst>
          </p:cNvPr>
          <p:cNvSpPr>
            <a:spLocks noGrp="1"/>
          </p:cNvSpPr>
          <p:nvPr>
            <p:ph idx="1"/>
          </p:nvPr>
        </p:nvSpPr>
        <p:spPr>
          <a:xfrm>
            <a:off x="3891516" y="2104645"/>
            <a:ext cx="7764201" cy="4152117"/>
          </a:xfrm>
        </p:spPr>
        <p:txBody>
          <a:bodyPr anchor="ctr">
            <a:normAutofit lnSpcReduction="10000"/>
          </a:bodyPr>
          <a:lstStyle/>
          <a:p>
            <a:pPr marL="228600" lvl="1">
              <a:spcBef>
                <a:spcPts val="1000"/>
              </a:spcBef>
            </a:pPr>
            <a:r>
              <a:rPr lang="en-US" sz="2800" dirty="0">
                <a:cs typeface="Times New Roman" panose="02020603050405020304" pitchFamily="18" charset="0"/>
              </a:rPr>
              <a:t>Consult with quantum-curious companies</a:t>
            </a:r>
          </a:p>
          <a:p>
            <a:pPr marL="228600" lvl="1">
              <a:spcBef>
                <a:spcPts val="1000"/>
              </a:spcBef>
            </a:pPr>
            <a:r>
              <a:rPr lang="en-US" sz="2800" dirty="0">
                <a:cs typeface="Times New Roman" panose="02020603050405020304" pitchFamily="18" charset="0"/>
              </a:rPr>
              <a:t>Build quantum literacy</a:t>
            </a:r>
            <a:endParaRPr lang="en-US" sz="2800" dirty="0">
              <a:highlight>
                <a:srgbClr val="FFFF00"/>
              </a:highlight>
              <a:cs typeface="Times New Roman" panose="02020603050405020304" pitchFamily="18" charset="0"/>
            </a:endParaRPr>
          </a:p>
          <a:p>
            <a:pPr marL="228600" lvl="1">
              <a:spcBef>
                <a:spcPts val="1000"/>
              </a:spcBef>
            </a:pPr>
            <a:r>
              <a:rPr lang="en-US" sz="2800" dirty="0">
                <a:cs typeface="Times New Roman" panose="02020603050405020304" pitchFamily="18" charset="0"/>
              </a:rPr>
              <a:t>Support applied quantum projects in BC companies </a:t>
            </a:r>
          </a:p>
          <a:p>
            <a:pPr marL="228600" lvl="1">
              <a:spcBef>
                <a:spcPts val="1000"/>
              </a:spcBef>
            </a:pPr>
            <a:r>
              <a:rPr lang="en-US" sz="2800" dirty="0">
                <a:cs typeface="Times New Roman" panose="02020603050405020304" pitchFamily="18" charset="0"/>
              </a:rPr>
              <a:t>Identify the right business problems to solve with quantum</a:t>
            </a:r>
          </a:p>
          <a:p>
            <a:pPr marL="228600" lvl="1">
              <a:spcBef>
                <a:spcPts val="1000"/>
              </a:spcBef>
            </a:pPr>
            <a:r>
              <a:rPr lang="en-US" sz="2800" dirty="0">
                <a:cs typeface="Times New Roman" panose="02020603050405020304" pitchFamily="18" charset="0"/>
              </a:rPr>
              <a:t>Match expertise from BC’s quantum community industry challenges</a:t>
            </a:r>
          </a:p>
          <a:p>
            <a:pPr marL="228600" lvl="1">
              <a:spcBef>
                <a:spcPts val="1000"/>
              </a:spcBef>
            </a:pPr>
            <a:r>
              <a:rPr lang="en-US" sz="2800" dirty="0">
                <a:cs typeface="Times New Roman" panose="02020603050405020304" pitchFamily="18" charset="0"/>
              </a:rPr>
              <a:t>Build expertise on use of quantum in the real world</a:t>
            </a:r>
            <a:endParaRPr lang="en-US" sz="2200" dirty="0">
              <a:cs typeface="Times New Roman" panose="02020603050405020304" pitchFamily="18" charset="0"/>
            </a:endParaRP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3"/>
          <a:stretch>
            <a:fillRect/>
          </a:stretch>
        </p:blipFill>
        <p:spPr>
          <a:xfrm>
            <a:off x="9566902" y="5827728"/>
            <a:ext cx="2916201" cy="1258737"/>
          </a:xfrm>
          <a:prstGeom prst="rect">
            <a:avLst/>
          </a:prstGeom>
          <a:ln w="12700">
            <a:miter lim="400000"/>
          </a:ln>
        </p:spPr>
      </p:pic>
      <p:pic>
        <p:nvPicPr>
          <p:cNvPr id="5" name="Picture 4">
            <a:extLst>
              <a:ext uri="{FF2B5EF4-FFF2-40B4-BE49-F238E27FC236}">
                <a16:creationId xmlns:a16="http://schemas.microsoft.com/office/drawing/2014/main" id="{18F40D9A-B953-127A-1193-7F58A0EC1B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9" y="2921245"/>
            <a:ext cx="3360892" cy="2518915"/>
          </a:xfrm>
          <a:prstGeom prst="rect">
            <a:avLst/>
          </a:prstGeom>
        </p:spPr>
      </p:pic>
    </p:spTree>
    <p:extLst>
      <p:ext uri="{BB962C8B-B14F-4D97-AF65-F5344CB8AC3E}">
        <p14:creationId xmlns:p14="http://schemas.microsoft.com/office/powerpoint/2010/main" val="958956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373389" y="307103"/>
            <a:ext cx="9895951" cy="1033669"/>
          </a:xfrm>
        </p:spPr>
        <p:txBody>
          <a:bodyPr>
            <a:normAutofit/>
          </a:bodyPr>
          <a:lstStyle/>
          <a:p>
            <a:r>
              <a:rPr lang="en-US" sz="4000" b="1" dirty="0">
                <a:solidFill>
                  <a:srgbClr val="FFFFFF"/>
                </a:solidFill>
              </a:rPr>
              <a:t>Playing with the Real World II</a:t>
            </a:r>
          </a:p>
        </p:txBody>
      </p:sp>
      <p:sp>
        <p:nvSpPr>
          <p:cNvPr id="3" name="Content Placeholder 2">
            <a:extLst>
              <a:ext uri="{FF2B5EF4-FFF2-40B4-BE49-F238E27FC236}">
                <a16:creationId xmlns:a16="http://schemas.microsoft.com/office/drawing/2014/main" id="{595C4103-0301-49C8-A592-A0D51DF894A0}"/>
              </a:ext>
            </a:extLst>
          </p:cNvPr>
          <p:cNvSpPr>
            <a:spLocks noGrp="1"/>
          </p:cNvSpPr>
          <p:nvPr>
            <p:ph idx="1"/>
          </p:nvPr>
        </p:nvSpPr>
        <p:spPr>
          <a:xfrm>
            <a:off x="5055079" y="2104645"/>
            <a:ext cx="6600638" cy="4152117"/>
          </a:xfrm>
        </p:spPr>
        <p:txBody>
          <a:bodyPr anchor="ctr">
            <a:normAutofit/>
          </a:bodyPr>
          <a:lstStyle/>
          <a:p>
            <a:pPr marL="228600" lvl="1">
              <a:spcBef>
                <a:spcPts val="1000"/>
              </a:spcBef>
            </a:pPr>
            <a:r>
              <a:rPr lang="en-US" sz="2800" dirty="0">
                <a:cs typeface="Times New Roman" panose="02020603050405020304" pitchFamily="18" charset="0"/>
              </a:rPr>
              <a:t>Quantum expertise in universities</a:t>
            </a:r>
          </a:p>
          <a:p>
            <a:pPr marL="228600" lvl="1">
              <a:spcBef>
                <a:spcPts val="1000"/>
              </a:spcBef>
            </a:pPr>
            <a:r>
              <a:rPr lang="en-US" sz="2800" dirty="0">
                <a:cs typeface="Times New Roman" panose="02020603050405020304" pitchFamily="18" charset="0"/>
              </a:rPr>
              <a:t>QAI network of Academic Affiliates</a:t>
            </a:r>
          </a:p>
          <a:p>
            <a:pPr marL="228600" lvl="1">
              <a:spcBef>
                <a:spcPts val="1000"/>
              </a:spcBef>
            </a:pPr>
            <a:r>
              <a:rPr lang="en-US" sz="2800" dirty="0">
                <a:cs typeface="Times New Roman" panose="02020603050405020304" pitchFamily="18" charset="0"/>
              </a:rPr>
              <a:t>Internships and work opportunities for students and new grads</a:t>
            </a: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3"/>
          <a:stretch>
            <a:fillRect/>
          </a:stretch>
        </p:blipFill>
        <p:spPr>
          <a:xfrm>
            <a:off x="9566902" y="5827728"/>
            <a:ext cx="2916201" cy="1258737"/>
          </a:xfrm>
          <a:prstGeom prst="rect">
            <a:avLst/>
          </a:prstGeom>
          <a:ln w="12700">
            <a:miter lim="400000"/>
          </a:ln>
        </p:spPr>
      </p:pic>
      <p:pic>
        <p:nvPicPr>
          <p:cNvPr id="4" name="Picture 3">
            <a:extLst>
              <a:ext uri="{FF2B5EF4-FFF2-40B4-BE49-F238E27FC236}">
                <a16:creationId xmlns:a16="http://schemas.microsoft.com/office/drawing/2014/main" id="{C515C7C3-5ABC-8DD5-A7C0-995B496D09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9" y="2921245"/>
            <a:ext cx="3360892" cy="2518915"/>
          </a:xfrm>
          <a:prstGeom prst="rect">
            <a:avLst/>
          </a:prstGeom>
        </p:spPr>
      </p:pic>
      <p:pic>
        <p:nvPicPr>
          <p:cNvPr id="9" name="Picture 8">
            <a:extLst>
              <a:ext uri="{FF2B5EF4-FFF2-40B4-BE49-F238E27FC236}">
                <a16:creationId xmlns:a16="http://schemas.microsoft.com/office/drawing/2014/main" id="{7D087625-CB44-E2F3-1156-F1D3CF5A13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243" y="3414692"/>
            <a:ext cx="2187166" cy="3042404"/>
          </a:xfrm>
          <a:prstGeom prst="rect">
            <a:avLst/>
          </a:prstGeom>
        </p:spPr>
      </p:pic>
    </p:spTree>
    <p:extLst>
      <p:ext uri="{BB962C8B-B14F-4D97-AF65-F5344CB8AC3E}">
        <p14:creationId xmlns:p14="http://schemas.microsoft.com/office/powerpoint/2010/main" val="1012296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4C39-5A4C-41DC-BBF6-670DE8A96AEA}"/>
              </a:ext>
            </a:extLst>
          </p:cNvPr>
          <p:cNvSpPr>
            <a:spLocks noGrp="1"/>
          </p:cNvSpPr>
          <p:nvPr>
            <p:ph type="title"/>
          </p:nvPr>
        </p:nvSpPr>
        <p:spPr>
          <a:xfrm>
            <a:off x="373389" y="307103"/>
            <a:ext cx="9895951" cy="1033669"/>
          </a:xfrm>
        </p:spPr>
        <p:txBody>
          <a:bodyPr>
            <a:normAutofit/>
          </a:bodyPr>
          <a:lstStyle/>
          <a:p>
            <a:r>
              <a:rPr lang="en-US" sz="4000" b="1" dirty="0">
                <a:solidFill>
                  <a:srgbClr val="FFFFFF"/>
                </a:solidFill>
              </a:rPr>
              <a:t>Growing and Feeding Talent I</a:t>
            </a:r>
          </a:p>
        </p:txBody>
      </p:sp>
      <p:sp>
        <p:nvSpPr>
          <p:cNvPr id="3" name="Content Placeholder 2">
            <a:extLst>
              <a:ext uri="{FF2B5EF4-FFF2-40B4-BE49-F238E27FC236}">
                <a16:creationId xmlns:a16="http://schemas.microsoft.com/office/drawing/2014/main" id="{595C4103-0301-49C8-A592-A0D51DF894A0}"/>
              </a:ext>
            </a:extLst>
          </p:cNvPr>
          <p:cNvSpPr>
            <a:spLocks noGrp="1"/>
          </p:cNvSpPr>
          <p:nvPr>
            <p:ph idx="1"/>
          </p:nvPr>
        </p:nvSpPr>
        <p:spPr>
          <a:xfrm>
            <a:off x="291330" y="1964449"/>
            <a:ext cx="7570743" cy="4385210"/>
          </a:xfrm>
        </p:spPr>
        <p:txBody>
          <a:bodyPr anchor="ctr">
            <a:normAutofit/>
          </a:bodyPr>
          <a:lstStyle/>
          <a:p>
            <a:pPr marL="0" lvl="1" indent="0">
              <a:spcBef>
                <a:spcPts val="1000"/>
              </a:spcBef>
              <a:buNone/>
            </a:pPr>
            <a:r>
              <a:rPr lang="en-US" sz="3200" dirty="0">
                <a:cs typeface="Times New Roman" panose="02020603050405020304" pitchFamily="18" charset="0"/>
              </a:rPr>
              <a:t>Education &amp; training for two priority groups</a:t>
            </a:r>
          </a:p>
          <a:p>
            <a:pPr marL="457200" lvl="1" indent="-457200">
              <a:spcBef>
                <a:spcPts val="1000"/>
              </a:spcBef>
              <a:buFont typeface="+mj-lt"/>
              <a:buAutoNum type="arabicPeriod"/>
            </a:pPr>
            <a:r>
              <a:rPr lang="en-US" sz="2800" dirty="0">
                <a:cs typeface="Times New Roman" panose="02020603050405020304" pitchFamily="18" charset="0"/>
              </a:rPr>
              <a:t>Executive education for BC companies	</a:t>
            </a:r>
          </a:p>
          <a:p>
            <a:pPr marL="914400" lvl="2" indent="-457200">
              <a:spcBef>
                <a:spcPts val="1000"/>
              </a:spcBef>
            </a:pPr>
            <a:r>
              <a:rPr lang="en-US" sz="2800" dirty="0">
                <a:cs typeface="Times New Roman" panose="02020603050405020304" pitchFamily="18" charset="0"/>
              </a:rPr>
              <a:t>Quantum literacy</a:t>
            </a:r>
          </a:p>
          <a:p>
            <a:pPr marL="914400" lvl="2" indent="-457200">
              <a:spcBef>
                <a:spcPts val="1000"/>
              </a:spcBef>
            </a:pPr>
            <a:r>
              <a:rPr lang="en-US" sz="2800" dirty="0">
                <a:cs typeface="Times New Roman" panose="02020603050405020304" pitchFamily="18" charset="0"/>
              </a:rPr>
              <a:t>Use quantum solutions in business</a:t>
            </a:r>
            <a:endParaRPr lang="en-US" sz="2800" dirty="0">
              <a:highlight>
                <a:srgbClr val="FFFF00"/>
              </a:highlight>
              <a:cs typeface="Times New Roman" panose="02020603050405020304" pitchFamily="18" charset="0"/>
            </a:endParaRPr>
          </a:p>
          <a:p>
            <a:pPr marL="914400" lvl="2" indent="-457200">
              <a:spcBef>
                <a:spcPts val="1000"/>
              </a:spcBef>
            </a:pPr>
            <a:r>
              <a:rPr lang="en-US" sz="2800" dirty="0">
                <a:cs typeface="Times New Roman" panose="02020603050405020304" pitchFamily="18" charset="0"/>
              </a:rPr>
              <a:t>Develop a quantum-literate workforce</a:t>
            </a:r>
          </a:p>
          <a:p>
            <a:pPr marL="914400" lvl="2" indent="-457200">
              <a:spcBef>
                <a:spcPts val="1000"/>
              </a:spcBef>
            </a:pPr>
            <a:r>
              <a:rPr lang="en-US" sz="2800" dirty="0">
                <a:cs typeface="Times New Roman" panose="02020603050405020304" pitchFamily="18" charset="0"/>
              </a:rPr>
              <a:t>Build quantum-ready companies</a:t>
            </a:r>
          </a:p>
        </p:txBody>
      </p:sp>
      <p:pic>
        <p:nvPicPr>
          <p:cNvPr id="15" name="Picture 8" descr="Picture 8">
            <a:extLst>
              <a:ext uri="{FF2B5EF4-FFF2-40B4-BE49-F238E27FC236}">
                <a16:creationId xmlns:a16="http://schemas.microsoft.com/office/drawing/2014/main" id="{1CF303F2-57F9-4BAB-894D-CDC3FAEFCABC}"/>
              </a:ext>
            </a:extLst>
          </p:cNvPr>
          <p:cNvPicPr>
            <a:picLocks noChangeAspect="1"/>
          </p:cNvPicPr>
          <p:nvPr/>
        </p:nvPicPr>
        <p:blipFill>
          <a:blip r:embed="rId3"/>
          <a:stretch>
            <a:fillRect/>
          </a:stretch>
        </p:blipFill>
        <p:spPr>
          <a:xfrm>
            <a:off x="9566902" y="5827728"/>
            <a:ext cx="2916201" cy="1258737"/>
          </a:xfrm>
          <a:prstGeom prst="rect">
            <a:avLst/>
          </a:prstGeom>
          <a:ln w="12700">
            <a:miter lim="400000"/>
          </a:ln>
        </p:spPr>
      </p:pic>
      <p:pic>
        <p:nvPicPr>
          <p:cNvPr id="4" name="Picture 3">
            <a:extLst>
              <a:ext uri="{FF2B5EF4-FFF2-40B4-BE49-F238E27FC236}">
                <a16:creationId xmlns:a16="http://schemas.microsoft.com/office/drawing/2014/main" id="{20D54F95-58D6-B829-8E0D-35513337D9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400" y="2622492"/>
            <a:ext cx="3498744" cy="2332496"/>
          </a:xfrm>
          <a:prstGeom prst="rect">
            <a:avLst/>
          </a:prstGeom>
        </p:spPr>
      </p:pic>
    </p:spTree>
    <p:extLst>
      <p:ext uri="{BB962C8B-B14F-4D97-AF65-F5344CB8AC3E}">
        <p14:creationId xmlns:p14="http://schemas.microsoft.com/office/powerpoint/2010/main" val="8313398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12006</TotalTime>
  <Words>899</Words>
  <Application>Microsoft Macintosh PowerPoint</Application>
  <PresentationFormat>Widescreen</PresentationFormat>
  <Paragraphs>236</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Poppins</vt:lpstr>
      <vt:lpstr>ProximaNova</vt:lpstr>
      <vt:lpstr>Office Theme</vt:lpstr>
      <vt:lpstr>Quantum Algorithms Institute </vt:lpstr>
      <vt:lpstr>Louise Turner, Chief Executive Officer</vt:lpstr>
      <vt:lpstr>About QAI</vt:lpstr>
      <vt:lpstr>A Unique Partnership</vt:lpstr>
      <vt:lpstr>QAI’s Focus</vt:lpstr>
      <vt:lpstr>Three Streams of Business Activity</vt:lpstr>
      <vt:lpstr>Playing with the Real World I</vt:lpstr>
      <vt:lpstr>Playing with the Real World II</vt:lpstr>
      <vt:lpstr>Growing and Feeding Talent I</vt:lpstr>
      <vt:lpstr>Growing and Feeding Talent II</vt:lpstr>
      <vt:lpstr>Ecosystem Hum</vt:lpstr>
      <vt:lpstr>About Quantum Computing</vt:lpstr>
      <vt:lpstr>Computing with Qubits</vt:lpstr>
      <vt:lpstr>The Quantum Opportunity I</vt:lpstr>
      <vt:lpstr>Quantum Computing Timeline</vt:lpstr>
      <vt:lpstr>Acceleration of Investment</vt:lpstr>
      <vt:lpstr>Quantum Computing Technologies</vt:lpstr>
      <vt:lpstr>Quantum  Skills and Talent</vt:lpstr>
      <vt:lpstr>Quantum Talent Scarcity</vt:lpstr>
      <vt:lpstr>Rapid Re-Skilling</vt:lpstr>
      <vt:lpstr>Longer Term STEM into Quantum</vt:lpstr>
      <vt:lpstr>Ten Years of Research into STEM Learning</vt:lpstr>
      <vt:lpstr>2017  Review of Policy Recommendations </vt:lpstr>
      <vt:lpstr>Hints and Tips from PRIMA Experts</vt:lpstr>
      <vt:lpstr>Things to Do</vt:lpstr>
      <vt:lpstr>Market Overview</vt:lpstr>
      <vt:lpstr>QuantumAlgorithmZoo.org</vt:lpstr>
      <vt:lpstr>Join PIMS</vt:lpstr>
      <vt:lpstr>Join the QAI Mailing List</vt:lpstr>
      <vt:lpstr>Questions or Comments?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dc:title>
  <dc:creator>May Siksik</dc:creator>
  <cp:lastModifiedBy>Louise Turner</cp:lastModifiedBy>
  <cp:revision>495</cp:revision>
  <cp:lastPrinted>2022-05-09T04:39:41Z</cp:lastPrinted>
  <dcterms:created xsi:type="dcterms:W3CDTF">2022-03-23T03:30:36Z</dcterms:created>
  <dcterms:modified xsi:type="dcterms:W3CDTF">2022-12-06T16:38:30Z</dcterms:modified>
</cp:coreProperties>
</file>